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24"/>
  </p:notesMasterIdLst>
  <p:handoutMasterIdLst>
    <p:handoutMasterId r:id="rId25"/>
  </p:handoutMasterIdLst>
  <p:sldIdLst>
    <p:sldId id="733" r:id="rId2"/>
    <p:sldId id="774" r:id="rId3"/>
    <p:sldId id="772" r:id="rId4"/>
    <p:sldId id="773" r:id="rId5"/>
    <p:sldId id="777" r:id="rId6"/>
    <p:sldId id="775" r:id="rId7"/>
    <p:sldId id="779" r:id="rId8"/>
    <p:sldId id="807" r:id="rId9"/>
    <p:sldId id="782" r:id="rId10"/>
    <p:sldId id="783" r:id="rId11"/>
    <p:sldId id="809" r:id="rId12"/>
    <p:sldId id="810" r:id="rId13"/>
    <p:sldId id="800" r:id="rId14"/>
    <p:sldId id="799" r:id="rId15"/>
    <p:sldId id="791" r:id="rId16"/>
    <p:sldId id="822" r:id="rId17"/>
    <p:sldId id="823" r:id="rId18"/>
    <p:sldId id="788" r:id="rId19"/>
    <p:sldId id="789" r:id="rId20"/>
    <p:sldId id="796" r:id="rId21"/>
    <p:sldId id="793" r:id="rId22"/>
    <p:sldId id="794" r:id="rId23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dreas Haeberlen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8AF2"/>
    <a:srgbClr val="FF6600"/>
    <a:srgbClr val="00CC00"/>
    <a:srgbClr val="FF9900"/>
    <a:srgbClr val="97FFFF"/>
    <a:srgbClr val="0000FF"/>
    <a:srgbClr val="33CC33"/>
    <a:srgbClr val="00FFFF"/>
    <a:srgbClr val="FF3399"/>
    <a:srgbClr val="66FF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73" autoAdjust="0"/>
    <p:restoredTop sz="82029" autoAdjust="0"/>
  </p:normalViewPr>
  <p:slideViewPr>
    <p:cSldViewPr snapToGrid="0">
      <p:cViewPr>
        <p:scale>
          <a:sx n="73" d="100"/>
          <a:sy n="73" d="100"/>
        </p:scale>
        <p:origin x="-1314" y="-78"/>
      </p:cViewPr>
      <p:guideLst>
        <p:guide orient="horz" pos="3888"/>
        <p:guide pos="55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492" y="-102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0265" cy="479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541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37" y="1"/>
            <a:ext cx="3170264" cy="479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541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2065"/>
            <a:ext cx="3170265" cy="479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541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37" y="9122065"/>
            <a:ext cx="3170264" cy="479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fld id="{66017A74-8498-4425-B905-56B59BE89ABC}" type="slidenum">
              <a:rPr lang="de-DE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0265" cy="479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37" y="1"/>
            <a:ext cx="3170264" cy="479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33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671" y="4561803"/>
            <a:ext cx="5365858" cy="4318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2065"/>
            <a:ext cx="3170265" cy="479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33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37" y="9122065"/>
            <a:ext cx="3170264" cy="479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fld id="{D37F8DB4-A4FF-4A8B-9A85-9B1874A58FC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225D07-AEBA-4E45-B46D-43DA0B0DCC48}" type="slidenum">
              <a:rPr lang="en-US"/>
              <a:pPr/>
              <a:t>1</a:t>
            </a:fld>
            <a:endParaRPr lang="en-US"/>
          </a:p>
        </p:txBody>
      </p:sp>
      <p:sp>
        <p:nvSpPr>
          <p:cNvPr id="980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9513" y="1990725"/>
            <a:ext cx="7793037" cy="990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072F42-4DFA-4725-86F9-7594E4AB4EB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OSDI (October 4, 2010)</a:t>
            </a:r>
            <a:endParaRPr lang="en-GB"/>
          </a:p>
        </p:txBody>
      </p:sp>
      <p:sp>
        <p:nvSpPr>
          <p:cNvPr id="5" name="Rectangle 111"/>
          <p:cNvSpPr>
            <a:spLocks noChangeArrowheads="1"/>
          </p:cNvSpPr>
          <p:nvPr userDrawn="1"/>
        </p:nvSpPr>
        <p:spPr bwMode="auto">
          <a:xfrm>
            <a:off x="304800" y="838200"/>
            <a:ext cx="787400" cy="3429000"/>
          </a:xfrm>
          <a:prstGeom prst="rect">
            <a:avLst/>
          </a:prstGeom>
          <a:gradFill rotWithShape="0">
            <a:gsLst>
              <a:gs pos="0">
                <a:srgbClr val="708FE6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Line 110"/>
          <p:cNvSpPr>
            <a:spLocks noChangeShapeType="1"/>
          </p:cNvSpPr>
          <p:nvPr userDrawn="1"/>
        </p:nvSpPr>
        <p:spPr bwMode="auto">
          <a:xfrm>
            <a:off x="842963" y="1143000"/>
            <a:ext cx="0" cy="2895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63663" y="3944938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0" name="Rectangle 11"/>
          <p:cNvSpPr>
            <a:spLocks noChangeArrowheads="1"/>
          </p:cNvSpPr>
          <p:nvPr userDrawn="1"/>
        </p:nvSpPr>
        <p:spPr bwMode="auto">
          <a:xfrm flipV="1">
            <a:off x="201613" y="3011488"/>
            <a:ext cx="8693150" cy="55562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32"/>
          <p:cNvSpPr>
            <a:spLocks noChangeArrowheads="1"/>
          </p:cNvSpPr>
          <p:nvPr userDrawn="1"/>
        </p:nvSpPr>
        <p:spPr bwMode="auto">
          <a:xfrm>
            <a:off x="0" y="6605588"/>
            <a:ext cx="1609725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900" smtClean="0"/>
              <a:t>© 2010 Andreas Haeberlen</a:t>
            </a:r>
            <a:endParaRPr lang="en-GB" sz="9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orm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03F590D-1EE3-4679-BAB2-47D8C4772F51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OSDI (October 4, 2010)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3AAF25D-2282-4A01-B1B7-8122C6628E7D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OSDI (October 4, 2010)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gi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43" name="Rectangle 27"/>
          <p:cNvSpPr>
            <a:spLocks noChangeArrowheads="1"/>
          </p:cNvSpPr>
          <p:nvPr/>
        </p:nvSpPr>
        <p:spPr bwMode="auto">
          <a:xfrm>
            <a:off x="495300" y="295275"/>
            <a:ext cx="457200" cy="1762125"/>
          </a:xfrm>
          <a:prstGeom prst="rect">
            <a:avLst/>
          </a:prstGeom>
          <a:gradFill rotWithShape="0">
            <a:gsLst>
              <a:gs pos="0">
                <a:srgbClr val="708FE6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082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69963" y="304800"/>
            <a:ext cx="77930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9082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58938"/>
            <a:ext cx="7772400" cy="453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9082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/>
            </a:lvl1pPr>
          </a:lstStyle>
          <a:p>
            <a:fld id="{05072F42-4DFA-4725-86F9-7594E4AB4EB5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29082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30486" y="6561519"/>
            <a:ext cx="3415229" cy="298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9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OSDI (October 4, 2010)</a:t>
            </a:r>
            <a:endParaRPr lang="en-GB"/>
          </a:p>
        </p:txBody>
      </p:sp>
      <p:pic>
        <p:nvPicPr>
          <p:cNvPr id="9" name="Picture 8" descr="Penn shield.gi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241116" y="629979"/>
            <a:ext cx="659107" cy="740196"/>
          </a:xfrm>
          <a:prstGeom prst="rect">
            <a:avLst/>
          </a:prstGeom>
        </p:spPr>
      </p:pic>
      <p:sp>
        <p:nvSpPr>
          <p:cNvPr id="11" name="Rectangle 32"/>
          <p:cNvSpPr>
            <a:spLocks noChangeArrowheads="1"/>
          </p:cNvSpPr>
          <p:nvPr userDrawn="1"/>
        </p:nvSpPr>
        <p:spPr bwMode="auto">
          <a:xfrm>
            <a:off x="0" y="6605588"/>
            <a:ext cx="1609725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900" smtClean="0"/>
              <a:t>© 2010 Andreas Haeberlen</a:t>
            </a:r>
            <a:endParaRPr lang="en-GB" sz="90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3" r:id="rId2"/>
    <p:sldLayoutId id="2147483657" r:id="rId3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6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10" Type="http://schemas.openxmlformats.org/officeDocument/2006/relationships/image" Target="../media/image18.wmf"/><Relationship Id="rId4" Type="http://schemas.openxmlformats.org/officeDocument/2006/relationships/image" Target="../media/image3.png"/><Relationship Id="rId9" Type="http://schemas.openxmlformats.org/officeDocument/2006/relationships/image" Target="../media/image9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5" Type="http://schemas.openxmlformats.org/officeDocument/2006/relationships/image" Target="../media/image13.pn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5" Type="http://schemas.openxmlformats.org/officeDocument/2006/relationships/image" Target="../media/image13.png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6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3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6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6858000" y="6342063"/>
            <a:ext cx="1905000" cy="457200"/>
          </a:xfrm>
          <a:prstGeom prst="rect">
            <a:avLst/>
          </a:prstGeom>
        </p:spPr>
        <p:txBody>
          <a:bodyPr/>
          <a:lstStyle/>
          <a:p>
            <a:fld id="{B17F31A5-D1C3-4DF4-BDDD-CC1D5898DB63}" type="slidenum">
              <a:rPr lang="en-GB"/>
              <a:pPr/>
              <a:t>1</a:t>
            </a:fld>
            <a:endParaRPr lang="en-GB"/>
          </a:p>
        </p:txBody>
      </p:sp>
      <p:sp>
        <p:nvSpPr>
          <p:cNvPr id="979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71576" y="1903413"/>
            <a:ext cx="7404014" cy="1077912"/>
          </a:xfrm>
        </p:spPr>
        <p:txBody>
          <a:bodyPr/>
          <a:lstStyle/>
          <a:p>
            <a:pPr algn="ctr"/>
            <a:r>
              <a:rPr lang="en-US" sz="3200" smtClean="0"/>
              <a:t>Accountable Virtual Machines</a:t>
            </a:r>
            <a:endParaRPr lang="en-US" sz="32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OSDI (October 4, 2010)</a:t>
            </a:r>
            <a:endParaRPr lang="en-GB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013686" y="3726044"/>
            <a:ext cx="261778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1600" b="1">
                <a:solidFill>
                  <a:srgbClr val="00CC00"/>
                </a:solidFill>
              </a:rPr>
              <a:t>Andreas Haeberlen</a:t>
            </a:r>
            <a:br>
              <a:rPr lang="en-US" sz="1600" b="1">
                <a:solidFill>
                  <a:srgbClr val="00CC00"/>
                </a:solidFill>
              </a:rPr>
            </a:br>
            <a:r>
              <a:rPr lang="en-US" sz="1400" b="1" smtClean="0">
                <a:solidFill>
                  <a:srgbClr val="00CC00"/>
                </a:solidFill>
              </a:rPr>
              <a:t>University of Pennsylvania</a:t>
            </a:r>
            <a:endParaRPr lang="en-US" sz="1400" b="1">
              <a:solidFill>
                <a:srgbClr val="00CC00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435532" y="3747815"/>
            <a:ext cx="543414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1600" smtClean="0">
                <a:solidFill>
                  <a:schemeClr val="tx1"/>
                </a:solidFill>
              </a:rPr>
              <a:t>Paarijaat Aditya     Rodrigo Rodrigues    Peter Druschel </a:t>
            </a:r>
            <a:r>
              <a:rPr lang="en-US" sz="1400" smtClean="0">
                <a:solidFill>
                  <a:schemeClr val="tx1"/>
                </a:solidFill>
              </a:rPr>
              <a:t>Max Planck Institute for Software Systems (MPI-SWS)</a:t>
            </a:r>
            <a:endParaRPr lang="en-US" sz="1400">
              <a:solidFill>
                <a:schemeClr val="tx1"/>
              </a:solidFill>
            </a:endParaRPr>
          </a:p>
        </p:txBody>
      </p:sp>
      <p:pic>
        <p:nvPicPr>
          <p:cNvPr id="9" name="Picture 8" descr="Penn shield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45104" y="4540160"/>
            <a:ext cx="765558" cy="859744"/>
          </a:xfrm>
          <a:prstGeom prst="rect">
            <a:avLst/>
          </a:prstGeom>
        </p:spPr>
      </p:pic>
      <p:pic>
        <p:nvPicPr>
          <p:cNvPr id="10" name="Picture 121" descr="sws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69172" y="4604050"/>
            <a:ext cx="837343" cy="84528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6183920" y="4473146"/>
            <a:ext cx="1507144" cy="10710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0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Max</a:t>
            </a:r>
            <a:br>
              <a:rPr lang="en-US" sz="1200" smtClean="0"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en-US" sz="120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Planck</a:t>
            </a:r>
            <a:br>
              <a:rPr lang="en-US" sz="1200" smtClean="0"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en-US" sz="120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Institute</a:t>
            </a:r>
          </a:p>
          <a:p>
            <a:pPr algn="l"/>
            <a:r>
              <a:rPr lang="en-US" sz="30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/>
            </a:r>
            <a:br>
              <a:rPr lang="en-US" sz="300" smtClean="0"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en-US" sz="1200" b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for</a:t>
            </a:r>
            <a:br>
              <a:rPr lang="en-US" sz="1200" b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</a:br>
            <a:r>
              <a:rPr lang="en-US" sz="1200" b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Software Systems</a:t>
            </a:r>
            <a:endParaRPr lang="en-US" sz="1200" b="1"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Execution logging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3303" y="3904181"/>
            <a:ext cx="7889697" cy="2630184"/>
          </a:xfrm>
        </p:spPr>
        <p:txBody>
          <a:bodyPr/>
          <a:lstStyle/>
          <a:p>
            <a:r>
              <a:rPr lang="en-US" smtClean="0"/>
              <a:t>How does Alice know whether the log matches a correct execution of her software image?</a:t>
            </a:r>
          </a:p>
          <a:p>
            <a:r>
              <a:rPr lang="en-US" smtClean="0">
                <a:solidFill>
                  <a:srgbClr val="FF9900"/>
                </a:solidFill>
              </a:rPr>
              <a:t>Idea: </a:t>
            </a:r>
            <a:r>
              <a:rPr lang="en-US" smtClean="0"/>
              <a:t>AVMM can specify an execution</a:t>
            </a:r>
          </a:p>
          <a:p>
            <a:pPr lvl="1"/>
            <a:r>
              <a:rPr lang="en-US" smtClean="0"/>
              <a:t>AVMM additionally logs all nondeterministic inputs</a:t>
            </a:r>
          </a:p>
          <a:p>
            <a:pPr lvl="1"/>
            <a:r>
              <a:rPr lang="en-US" smtClean="0"/>
              <a:t>AVM correct: Can replay inputs to get execution</a:t>
            </a:r>
          </a:p>
          <a:p>
            <a:pPr lvl="1"/>
            <a:r>
              <a:rPr lang="en-US" smtClean="0"/>
              <a:t>AVM faulty: Replay inevitably (!) fails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OSDI (October 4, 2010)</a:t>
            </a:r>
            <a:endParaRPr lang="en-GB"/>
          </a:p>
        </p:txBody>
      </p:sp>
      <p:pic>
        <p:nvPicPr>
          <p:cNvPr id="6" name="Picture 5" descr="smiley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43973" y="5644989"/>
            <a:ext cx="532704" cy="531169"/>
          </a:xfrm>
          <a:prstGeom prst="rect">
            <a:avLst/>
          </a:prstGeom>
        </p:spPr>
      </p:pic>
      <p:pic>
        <p:nvPicPr>
          <p:cNvPr id="7" name="Picture 6" descr="smiley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37443" y="6013147"/>
            <a:ext cx="532704" cy="53116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auto">
          <a:xfrm>
            <a:off x="3328827" y="2609636"/>
            <a:ext cx="1304818" cy="1356189"/>
          </a:xfrm>
          <a:prstGeom prst="rect">
            <a:avLst/>
          </a:prstGeom>
          <a:solidFill>
            <a:schemeClr val="bg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48" descr="MCj0431576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01716" y="2932679"/>
            <a:ext cx="904694" cy="911126"/>
          </a:xfrm>
          <a:prstGeom prst="rect">
            <a:avLst/>
          </a:prstGeom>
          <a:noFill/>
        </p:spPr>
      </p:pic>
      <p:grpSp>
        <p:nvGrpSpPr>
          <p:cNvPr id="32" name="Group 31"/>
          <p:cNvGrpSpPr/>
          <p:nvPr/>
        </p:nvGrpSpPr>
        <p:grpSpPr>
          <a:xfrm>
            <a:off x="4433300" y="1551395"/>
            <a:ext cx="4272751" cy="2135969"/>
            <a:chOff x="4433300" y="1551395"/>
            <a:chExt cx="4272751" cy="2135969"/>
          </a:xfrm>
        </p:grpSpPr>
        <p:sp>
          <p:nvSpPr>
            <p:cNvPr id="9" name="TextBox 8"/>
            <p:cNvSpPr txBox="1"/>
            <p:nvPr/>
          </p:nvSpPr>
          <p:spPr>
            <a:xfrm>
              <a:off x="4893532" y="1551395"/>
              <a:ext cx="3812519" cy="21359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mtClean="0"/>
                <a:t>474: SEND(Alice, Firing)</a:t>
              </a:r>
            </a:p>
            <a:p>
              <a:pPr algn="l"/>
              <a:r>
                <a:rPr lang="en-US" sz="600" smtClean="0"/>
                <a:t/>
              </a:r>
              <a:br>
                <a:rPr lang="en-US" sz="600" smtClean="0"/>
              </a:br>
              <a:r>
                <a:rPr lang="en-US" smtClean="0"/>
                <a:t>473: SEND(Charlie, Got ammo)</a:t>
              </a:r>
            </a:p>
            <a:p>
              <a:pPr algn="l"/>
              <a:r>
                <a:rPr lang="en-US" sz="600" smtClean="0"/>
                <a:t/>
              </a:r>
              <a:br>
                <a:rPr lang="en-US" sz="600" smtClean="0"/>
              </a:br>
              <a:r>
                <a:rPr lang="en-US" smtClean="0"/>
                <a:t>472: RECV(Alice, Got medipack)</a:t>
              </a:r>
              <a:br>
                <a:rPr lang="en-US" smtClean="0"/>
              </a:br>
              <a:r>
                <a:rPr lang="en-US" sz="800" smtClean="0"/>
                <a:t/>
              </a:r>
              <a:br>
                <a:rPr lang="en-US" sz="800" smtClean="0"/>
              </a:br>
              <a:r>
                <a:rPr lang="en-US" smtClean="0"/>
                <a:t>471: SEND(Charlie, Moving left)</a:t>
              </a:r>
              <a:br>
                <a:rPr lang="en-US" smtClean="0"/>
              </a:br>
              <a:r>
                <a:rPr lang="en-US" sz="800" smtClean="0"/>
                <a:t/>
              </a:r>
              <a:br>
                <a:rPr lang="en-US" sz="800" smtClean="0"/>
              </a:br>
              <a:r>
                <a:rPr lang="en-US" smtClean="0"/>
                <a:t>...</a:t>
              </a: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4438436" y="1654138"/>
              <a:ext cx="195209" cy="195209"/>
            </a:xfrm>
            <a:prstGeom prst="ellipse">
              <a:avLst/>
            </a:prstGeom>
            <a:solidFill>
              <a:srgbClr val="00CC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4436724" y="2083940"/>
              <a:ext cx="195209" cy="195209"/>
            </a:xfrm>
            <a:prstGeom prst="ellipse">
              <a:avLst/>
            </a:prstGeom>
            <a:solidFill>
              <a:srgbClr val="00CC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4435012" y="2503468"/>
              <a:ext cx="195209" cy="195209"/>
            </a:xfrm>
            <a:prstGeom prst="ellipse">
              <a:avLst/>
            </a:prstGeom>
            <a:solidFill>
              <a:srgbClr val="00CC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4433300" y="2933270"/>
              <a:ext cx="195209" cy="195209"/>
            </a:xfrm>
            <a:prstGeom prst="ellipse">
              <a:avLst/>
            </a:prstGeom>
            <a:solidFill>
              <a:srgbClr val="00CC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Arrow Connector 14"/>
            <p:cNvCxnSpPr>
              <a:endCxn id="14" idx="4"/>
            </p:cNvCxnSpPr>
            <p:nvPr/>
          </p:nvCxnSpPr>
          <p:spPr bwMode="auto">
            <a:xfrm rot="5400000" flipH="1" flipV="1">
              <a:off x="4415319" y="3244063"/>
              <a:ext cx="231170" cy="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" name="Straight Arrow Connector 15"/>
            <p:cNvCxnSpPr>
              <a:stCxn id="14" idx="0"/>
              <a:endCxn id="13" idx="4"/>
            </p:cNvCxnSpPr>
            <p:nvPr/>
          </p:nvCxnSpPr>
          <p:spPr bwMode="auto">
            <a:xfrm rot="5400000" flipH="1" flipV="1">
              <a:off x="4414465" y="2815118"/>
              <a:ext cx="234593" cy="171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Straight Arrow Connector 16"/>
            <p:cNvCxnSpPr>
              <a:stCxn id="13" idx="0"/>
              <a:endCxn id="12" idx="4"/>
            </p:cNvCxnSpPr>
            <p:nvPr/>
          </p:nvCxnSpPr>
          <p:spPr bwMode="auto">
            <a:xfrm rot="5400000" flipH="1" flipV="1">
              <a:off x="4421314" y="2390453"/>
              <a:ext cx="224319" cy="171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8" name="Straight Arrow Connector 17"/>
            <p:cNvCxnSpPr>
              <a:stCxn id="12" idx="0"/>
              <a:endCxn id="11" idx="4"/>
            </p:cNvCxnSpPr>
            <p:nvPr/>
          </p:nvCxnSpPr>
          <p:spPr bwMode="auto">
            <a:xfrm rot="5400000" flipH="1" flipV="1">
              <a:off x="4417889" y="1965788"/>
              <a:ext cx="234593" cy="171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9" name="Straight Arrow Connector 18"/>
            <p:cNvCxnSpPr>
              <a:endCxn id="14" idx="6"/>
            </p:cNvCxnSpPr>
            <p:nvPr/>
          </p:nvCxnSpPr>
          <p:spPr bwMode="auto">
            <a:xfrm rot="10800000">
              <a:off x="4628510" y="3030876"/>
              <a:ext cx="323635" cy="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0" name="Straight Arrow Connector 19"/>
            <p:cNvCxnSpPr/>
            <p:nvPr/>
          </p:nvCxnSpPr>
          <p:spPr bwMode="auto">
            <a:xfrm rot="10800000">
              <a:off x="4626798" y="2607923"/>
              <a:ext cx="323635" cy="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1" name="Straight Arrow Connector 20"/>
            <p:cNvCxnSpPr/>
            <p:nvPr/>
          </p:nvCxnSpPr>
          <p:spPr bwMode="auto">
            <a:xfrm rot="10800000">
              <a:off x="4625086" y="2174696"/>
              <a:ext cx="323635" cy="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2" name="Straight Arrow Connector 21"/>
            <p:cNvCxnSpPr/>
            <p:nvPr/>
          </p:nvCxnSpPr>
          <p:spPr bwMode="auto">
            <a:xfrm rot="10800000">
              <a:off x="4623374" y="1751743"/>
              <a:ext cx="323635" cy="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24" name="Rectangle 23"/>
          <p:cNvSpPr/>
          <p:nvPr/>
        </p:nvSpPr>
        <p:spPr bwMode="auto">
          <a:xfrm>
            <a:off x="4294598" y="1520575"/>
            <a:ext cx="4387065" cy="2116477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 bwMode="auto">
          <a:xfrm>
            <a:off x="2835668" y="1469205"/>
            <a:ext cx="1058238" cy="1099334"/>
          </a:xfrm>
          <a:prstGeom prst="rect">
            <a:avLst/>
          </a:prstGeom>
          <a:solidFill>
            <a:srgbClr val="97FF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 bwMode="auto">
          <a:xfrm>
            <a:off x="2833956" y="2609635"/>
            <a:ext cx="1058238" cy="285964"/>
          </a:xfrm>
          <a:prstGeom prst="rect">
            <a:avLst/>
          </a:prstGeom>
          <a:solidFill>
            <a:srgbClr val="97FF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AVMM</a:t>
            </a:r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3255280" y="1428107"/>
            <a:ext cx="6811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AVM</a:t>
            </a:r>
            <a:endParaRPr lang="en-US"/>
          </a:p>
        </p:txBody>
      </p:sp>
      <p:pic>
        <p:nvPicPr>
          <p:cNvPr id="31" name="Picture 2" descr="C:\Users\ahae\AppData\Local\Microsoft\Windows\Temporary Internet Files\Content.IE5\WLXXAP26\MCj0431573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18889" y="1787285"/>
            <a:ext cx="662030" cy="666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TextBox 33"/>
          <p:cNvSpPr txBox="1"/>
          <p:nvPr/>
        </p:nvSpPr>
        <p:spPr>
          <a:xfrm>
            <a:off x="4865473" y="1539407"/>
            <a:ext cx="3789843" cy="1938992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3770313" algn="l"/>
              </a:tabLst>
            </a:pPr>
            <a:r>
              <a:rPr lang="en-US" smtClean="0"/>
              <a:t>474: SEND(Alice, Firing)</a:t>
            </a:r>
            <a:br>
              <a:rPr lang="en-US" smtClean="0"/>
            </a:br>
            <a:r>
              <a:rPr lang="en-US" smtClean="0"/>
              <a:t>473: </a:t>
            </a:r>
            <a:r>
              <a:rPr lang="en-US" smtClean="0">
                <a:solidFill>
                  <a:srgbClr val="FF0000"/>
                </a:solidFill>
              </a:rPr>
              <a:t>Mouse button clicked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472: SEND(Charlie, Got ammo)</a:t>
            </a:r>
            <a:br>
              <a:rPr lang="en-US" smtClean="0"/>
            </a:br>
            <a:r>
              <a:rPr lang="en-US" smtClean="0"/>
              <a:t>471: RECV(Alice, Got medipack)</a:t>
            </a:r>
            <a:br>
              <a:rPr lang="en-US" smtClean="0"/>
            </a:br>
            <a:r>
              <a:rPr lang="en-US" smtClean="0"/>
              <a:t>470: </a:t>
            </a:r>
            <a:r>
              <a:rPr lang="en-US" smtClean="0">
                <a:solidFill>
                  <a:srgbClr val="FF0000"/>
                </a:solidFill>
              </a:rPr>
              <a:t>Got network interrupt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469: SEND(Charlie, Moving left)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4366518" y="1602768"/>
            <a:ext cx="544531" cy="1958945"/>
            <a:chOff x="1253447" y="1664413"/>
            <a:chExt cx="544531" cy="1958945"/>
          </a:xfrm>
        </p:grpSpPr>
        <p:sp>
          <p:nvSpPr>
            <p:cNvPr id="57" name="Rectangle 56"/>
            <p:cNvSpPr/>
            <p:nvPr/>
          </p:nvSpPr>
          <p:spPr bwMode="auto">
            <a:xfrm>
              <a:off x="1253447" y="1664413"/>
              <a:ext cx="544531" cy="1952090"/>
            </a:xfrm>
            <a:prstGeom prst="rect">
              <a:avLst/>
            </a:prstGeom>
            <a:solidFill>
              <a:schemeClr val="accent3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 bwMode="auto">
            <a:xfrm>
              <a:off x="1282557" y="1693522"/>
              <a:ext cx="195209" cy="195209"/>
            </a:xfrm>
            <a:prstGeom prst="ellipse">
              <a:avLst/>
            </a:prstGeom>
            <a:solidFill>
              <a:srgbClr val="00CC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 bwMode="auto">
            <a:xfrm>
              <a:off x="1280845" y="2000036"/>
              <a:ext cx="195209" cy="195209"/>
            </a:xfrm>
            <a:prstGeom prst="ellipse">
              <a:avLst/>
            </a:prstGeom>
            <a:solidFill>
              <a:srgbClr val="00CC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 bwMode="auto">
            <a:xfrm>
              <a:off x="1279133" y="2306550"/>
              <a:ext cx="195209" cy="195209"/>
            </a:xfrm>
            <a:prstGeom prst="ellipse">
              <a:avLst/>
            </a:prstGeom>
            <a:solidFill>
              <a:srgbClr val="00CC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 bwMode="auto">
            <a:xfrm>
              <a:off x="1277421" y="2623338"/>
              <a:ext cx="195209" cy="195209"/>
            </a:xfrm>
            <a:prstGeom prst="ellipse">
              <a:avLst/>
            </a:prstGeom>
            <a:solidFill>
              <a:srgbClr val="00CC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Arrow Connector 38"/>
            <p:cNvCxnSpPr>
              <a:endCxn id="38" idx="4"/>
            </p:cNvCxnSpPr>
            <p:nvPr/>
          </p:nvCxnSpPr>
          <p:spPr bwMode="auto">
            <a:xfrm rot="5400000" flipH="1" flipV="1">
              <a:off x="1259440" y="2934131"/>
              <a:ext cx="231170" cy="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0" name="Straight Arrow Connector 39"/>
            <p:cNvCxnSpPr>
              <a:stCxn id="38" idx="0"/>
              <a:endCxn id="37" idx="4"/>
            </p:cNvCxnSpPr>
            <p:nvPr/>
          </p:nvCxnSpPr>
          <p:spPr bwMode="auto">
            <a:xfrm rot="5400000" flipH="1" flipV="1">
              <a:off x="1315093" y="2561693"/>
              <a:ext cx="121579" cy="171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1" name="Straight Arrow Connector 40"/>
            <p:cNvCxnSpPr>
              <a:stCxn id="37" idx="0"/>
              <a:endCxn id="36" idx="4"/>
            </p:cNvCxnSpPr>
            <p:nvPr/>
          </p:nvCxnSpPr>
          <p:spPr bwMode="auto">
            <a:xfrm rot="5400000" flipH="1" flipV="1">
              <a:off x="1321942" y="2250042"/>
              <a:ext cx="111305" cy="171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2" name="Straight Arrow Connector 41"/>
            <p:cNvCxnSpPr>
              <a:stCxn id="36" idx="0"/>
              <a:endCxn id="35" idx="4"/>
            </p:cNvCxnSpPr>
            <p:nvPr/>
          </p:nvCxnSpPr>
          <p:spPr bwMode="auto">
            <a:xfrm rot="5400000" flipH="1" flipV="1">
              <a:off x="1323654" y="1943528"/>
              <a:ext cx="111305" cy="171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3" name="Straight Arrow Connector 42"/>
            <p:cNvCxnSpPr>
              <a:endCxn id="38" idx="6"/>
            </p:cNvCxnSpPr>
            <p:nvPr/>
          </p:nvCxnSpPr>
          <p:spPr bwMode="auto">
            <a:xfrm rot="10800000">
              <a:off x="1472631" y="2720944"/>
              <a:ext cx="323635" cy="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4" name="Straight Arrow Connector 43"/>
            <p:cNvCxnSpPr/>
            <p:nvPr/>
          </p:nvCxnSpPr>
          <p:spPr bwMode="auto">
            <a:xfrm rot="10800000">
              <a:off x="1470919" y="2411005"/>
              <a:ext cx="323635" cy="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5" name="Straight Arrow Connector 44"/>
            <p:cNvCxnSpPr/>
            <p:nvPr/>
          </p:nvCxnSpPr>
          <p:spPr bwMode="auto">
            <a:xfrm rot="10800000">
              <a:off x="1469207" y="2090792"/>
              <a:ext cx="323635" cy="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6" name="Straight Arrow Connector 45"/>
            <p:cNvCxnSpPr/>
            <p:nvPr/>
          </p:nvCxnSpPr>
          <p:spPr bwMode="auto">
            <a:xfrm rot="10800000">
              <a:off x="1467495" y="1791127"/>
              <a:ext cx="323635" cy="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8" name="Oval 47"/>
            <p:cNvSpPr/>
            <p:nvPr/>
          </p:nvSpPr>
          <p:spPr bwMode="auto">
            <a:xfrm>
              <a:off x="1279132" y="2912724"/>
              <a:ext cx="195209" cy="195209"/>
            </a:xfrm>
            <a:prstGeom prst="ellipse">
              <a:avLst/>
            </a:prstGeom>
            <a:solidFill>
              <a:srgbClr val="00CC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 bwMode="auto">
            <a:xfrm>
              <a:off x="1277420" y="3219238"/>
              <a:ext cx="195209" cy="195209"/>
            </a:xfrm>
            <a:prstGeom prst="ellipse">
              <a:avLst/>
            </a:prstGeom>
            <a:solidFill>
              <a:srgbClr val="00CC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Arrow Connector 50"/>
            <p:cNvCxnSpPr/>
            <p:nvPr/>
          </p:nvCxnSpPr>
          <p:spPr bwMode="auto">
            <a:xfrm rot="5400000" flipH="1" flipV="1">
              <a:off x="1257727" y="3507772"/>
              <a:ext cx="231170" cy="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3" name="Straight Arrow Connector 52"/>
            <p:cNvCxnSpPr>
              <a:stCxn id="49" idx="0"/>
              <a:endCxn id="48" idx="4"/>
            </p:cNvCxnSpPr>
            <p:nvPr/>
          </p:nvCxnSpPr>
          <p:spPr bwMode="auto">
            <a:xfrm rot="5400000" flipH="1" flipV="1">
              <a:off x="1320229" y="3162730"/>
              <a:ext cx="111305" cy="171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5" name="Straight Arrow Connector 54"/>
            <p:cNvCxnSpPr/>
            <p:nvPr/>
          </p:nvCxnSpPr>
          <p:spPr bwMode="auto">
            <a:xfrm rot="10800000">
              <a:off x="1469206" y="3323693"/>
              <a:ext cx="323635" cy="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6" name="Straight Arrow Connector 55"/>
            <p:cNvCxnSpPr/>
            <p:nvPr/>
          </p:nvCxnSpPr>
          <p:spPr bwMode="auto">
            <a:xfrm rot="10800000">
              <a:off x="1467494" y="3003480"/>
              <a:ext cx="323635" cy="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61" name="Rounded Rectangle 60"/>
          <p:cNvSpPr/>
          <p:nvPr/>
        </p:nvSpPr>
        <p:spPr bwMode="auto">
          <a:xfrm>
            <a:off x="3866276" y="6072027"/>
            <a:ext cx="1510301" cy="390418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ight Arrow 51"/>
          <p:cNvSpPr/>
          <p:nvPr/>
        </p:nvSpPr>
        <p:spPr bwMode="auto">
          <a:xfrm rot="3312704">
            <a:off x="3317496" y="5234262"/>
            <a:ext cx="1205022" cy="596880"/>
          </a:xfrm>
          <a:prstGeom prst="rightArrow">
            <a:avLst/>
          </a:prstGeom>
          <a:solidFill>
            <a:srgbClr val="FF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"/>
                            </p:stCondLst>
                            <p:childTnLst>
                              <p:par>
                                <p:cTn id="37" presetID="1" presetClass="entr" presetSubtype="0" fill="hold" grpId="2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"/>
                            </p:stCondLst>
                            <p:childTnLst>
                              <p:par>
                                <p:cTn id="40" presetID="1" presetClass="exit" presetSubtype="0" fill="hold" grpId="3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900"/>
                            </p:stCondLst>
                            <p:childTnLst>
                              <p:par>
                                <p:cTn id="43" presetID="1" presetClass="entr" presetSubtype="0" fill="hold" grpId="4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61" grpId="0" animBg="1"/>
      <p:bldP spid="61" grpId="1" animBg="1"/>
      <p:bldP spid="61" grpId="2" animBg="1"/>
      <p:bldP spid="61" grpId="3" animBg="1"/>
      <p:bldP spid="61" grpId="4" animBg="1"/>
      <p:bldP spid="5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Auditing and replay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OSDI (October 4, 2010)</a:t>
            </a:r>
            <a:endParaRPr lang="en-GB"/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2978331" y="5674599"/>
            <a:ext cx="4077924" cy="871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8" name="Picture 48" descr="MCj0431576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2059" y="5188968"/>
            <a:ext cx="904694" cy="911126"/>
          </a:xfrm>
          <a:prstGeom prst="rect">
            <a:avLst/>
          </a:prstGeom>
          <a:noFill/>
        </p:spPr>
      </p:pic>
      <p:grpSp>
        <p:nvGrpSpPr>
          <p:cNvPr id="9" name="Group 8"/>
          <p:cNvGrpSpPr/>
          <p:nvPr/>
        </p:nvGrpSpPr>
        <p:grpSpPr>
          <a:xfrm>
            <a:off x="4375004" y="5262205"/>
            <a:ext cx="1346526" cy="868104"/>
            <a:chOff x="4335816" y="3027070"/>
            <a:chExt cx="1346526" cy="868104"/>
          </a:xfrm>
        </p:grpSpPr>
        <p:sp>
          <p:nvSpPr>
            <p:cNvPr id="10" name="Cloud"/>
            <p:cNvSpPr>
              <a:spLocks noChangeAspect="1" noEditPoints="1" noChangeArrowheads="1"/>
            </p:cNvSpPr>
            <p:nvPr/>
          </p:nvSpPr>
          <p:spPr bwMode="auto">
            <a:xfrm rot="268469">
              <a:off x="4335816" y="3027070"/>
              <a:ext cx="1295267" cy="868104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noFill/>
              <a:miter lim="800000"/>
              <a:headEnd/>
              <a:tailEnd/>
            </a:ln>
            <a:effectLst>
              <a:outerShdw blurRad="508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336868" y="3239589"/>
              <a:ext cx="134547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Network</a:t>
              </a:r>
              <a:endParaRPr lang="en-US"/>
            </a:p>
          </p:txBody>
        </p:sp>
      </p:grpSp>
      <p:sp>
        <p:nvSpPr>
          <p:cNvPr id="12" name="Donut 11"/>
          <p:cNvSpPr/>
          <p:nvPr/>
        </p:nvSpPr>
        <p:spPr bwMode="auto">
          <a:xfrm>
            <a:off x="1814448" y="5189497"/>
            <a:ext cx="587829" cy="209006"/>
          </a:xfrm>
          <a:prstGeom prst="donut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9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1685156" y="5259266"/>
            <a:ext cx="815658" cy="815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MCj0432624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97631" y="5230315"/>
            <a:ext cx="807047" cy="807047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1696882" y="6036049"/>
            <a:ext cx="849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Alice</a:t>
            </a:r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7748820" y="5981977"/>
            <a:ext cx="849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Bob</a:t>
            </a:r>
            <a:endParaRPr lang="en-US"/>
          </a:p>
        </p:txBody>
      </p:sp>
      <p:pic>
        <p:nvPicPr>
          <p:cNvPr id="17" name="Picture 37" descr="MCj0431632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99974" y="5261133"/>
            <a:ext cx="898679" cy="898679"/>
          </a:xfrm>
          <a:prstGeom prst="rect">
            <a:avLst/>
          </a:prstGeom>
          <a:noFill/>
        </p:spPr>
      </p:pic>
      <p:pic>
        <p:nvPicPr>
          <p:cNvPr id="18" name="Picture 2" descr="C:\Users\ahae\AppData\Local\Microsoft\Windows\Temporary Internet Files\Content.IE5\WLXXAP26\MCj04315730000[1]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16863" y="5401475"/>
            <a:ext cx="662030" cy="666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 bwMode="auto">
          <a:xfrm>
            <a:off x="6565187" y="4028303"/>
            <a:ext cx="1058238" cy="858170"/>
          </a:xfrm>
          <a:prstGeom prst="rect">
            <a:avLst/>
          </a:prstGeom>
          <a:solidFill>
            <a:srgbClr val="97FF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 bwMode="auto">
          <a:xfrm>
            <a:off x="6563475" y="4917295"/>
            <a:ext cx="1058238" cy="285964"/>
          </a:xfrm>
          <a:prstGeom prst="rect">
            <a:avLst/>
          </a:prstGeom>
          <a:solidFill>
            <a:srgbClr val="97FF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AVMM</a:t>
            </a:r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6058046" y="4265025"/>
            <a:ext cx="6811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AVM</a:t>
            </a:r>
            <a:endParaRPr lang="en-US"/>
          </a:p>
        </p:txBody>
      </p:sp>
      <p:pic>
        <p:nvPicPr>
          <p:cNvPr id="24" name="Picture 2" descr="C:\Users\ahae\AppData\Local\Microsoft\Windows\Temporary Internet Files\Content.IE5\WLXXAP26\MCj04315730000[1]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48408" y="4105219"/>
            <a:ext cx="662030" cy="666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Rectangle 39"/>
          <p:cNvSpPr/>
          <p:nvPr/>
        </p:nvSpPr>
        <p:spPr bwMode="auto">
          <a:xfrm>
            <a:off x="2578073" y="4106563"/>
            <a:ext cx="1058238" cy="858170"/>
          </a:xfrm>
          <a:prstGeom prst="rect">
            <a:avLst/>
          </a:prstGeom>
          <a:solidFill>
            <a:srgbClr val="FF99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 bwMode="auto">
          <a:xfrm>
            <a:off x="2576361" y="4995555"/>
            <a:ext cx="1058238" cy="285964"/>
          </a:xfrm>
          <a:prstGeom prst="rect">
            <a:avLst/>
          </a:prstGeom>
          <a:solidFill>
            <a:srgbClr val="FF99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AVMM</a:t>
            </a:r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 rot="16200000">
            <a:off x="2095644" y="4343285"/>
            <a:ext cx="6811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AVM</a:t>
            </a:r>
            <a:endParaRPr lang="en-US"/>
          </a:p>
        </p:txBody>
      </p:sp>
      <p:pic>
        <p:nvPicPr>
          <p:cNvPr id="43" name="Picture 2" descr="C:\Users\ahae\AppData\Local\Microsoft\Windows\Temporary Internet Files\Content.IE5\WLXXAP26\MCj04315730000[1]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61294" y="4183479"/>
            <a:ext cx="662030" cy="666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TextBox 43"/>
          <p:cNvSpPr txBox="1"/>
          <p:nvPr/>
        </p:nvSpPr>
        <p:spPr>
          <a:xfrm>
            <a:off x="5078627" y="3578273"/>
            <a:ext cx="3855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tabLst>
                <a:tab pos="3770313" algn="l"/>
              </a:tabLst>
            </a:pPr>
            <a:r>
              <a:rPr lang="en-US" smtClean="0"/>
              <a:t>...</a:t>
            </a:r>
          </a:p>
        </p:txBody>
      </p:sp>
      <p:pic>
        <p:nvPicPr>
          <p:cNvPr id="46" name="Picture 35" descr="MCBS00979_0000[1]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984911" y="4618811"/>
            <a:ext cx="442912" cy="473075"/>
          </a:xfrm>
          <a:prstGeom prst="rect">
            <a:avLst/>
          </a:prstGeom>
          <a:noFill/>
        </p:spPr>
      </p:pic>
      <p:pic>
        <p:nvPicPr>
          <p:cNvPr id="49" name="Picture 35" descr="MCBS00979_0000[1]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861873" y="4857708"/>
            <a:ext cx="442912" cy="473075"/>
          </a:xfrm>
          <a:prstGeom prst="rect">
            <a:avLst/>
          </a:prstGeom>
          <a:noFill/>
        </p:spPr>
      </p:pic>
      <p:sp>
        <p:nvSpPr>
          <p:cNvPr id="51" name="TextBox 50"/>
          <p:cNvSpPr txBox="1"/>
          <p:nvPr/>
        </p:nvSpPr>
        <p:spPr>
          <a:xfrm>
            <a:off x="1132701" y="1795849"/>
            <a:ext cx="3855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tabLst>
                <a:tab pos="3770313" algn="l"/>
              </a:tabLst>
            </a:pPr>
            <a:r>
              <a:rPr lang="en-US" smtClean="0"/>
              <a:t>371: SEND(Alice, Firing)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132704" y="2092411"/>
            <a:ext cx="3855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tabLst>
                <a:tab pos="3770313" algn="l"/>
              </a:tabLst>
            </a:pPr>
            <a:r>
              <a:rPr lang="en-US" smtClean="0"/>
              <a:t>370: SEND(Alice, Firing)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132702" y="2401329"/>
            <a:ext cx="3855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tabLst>
                <a:tab pos="3770313" algn="l"/>
              </a:tabLst>
            </a:pPr>
            <a:r>
              <a:rPr lang="en-US" smtClean="0"/>
              <a:t>369: SEND(Alice, Firing)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132700" y="2710247"/>
            <a:ext cx="3855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tabLst>
                <a:tab pos="3770313" algn="l"/>
              </a:tabLst>
            </a:pPr>
            <a:r>
              <a:rPr lang="en-US" smtClean="0"/>
              <a:t>368: Mouse button clicked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132702" y="3006810"/>
            <a:ext cx="3855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tabLst>
                <a:tab pos="3770313" algn="l"/>
              </a:tabLst>
            </a:pPr>
            <a:r>
              <a:rPr lang="en-US" smtClean="0"/>
              <a:t>367: SEND(Alice, Got medipack)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132701" y="3315730"/>
            <a:ext cx="3855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tabLst>
                <a:tab pos="3770313" algn="l"/>
              </a:tabLst>
            </a:pPr>
            <a:r>
              <a:rPr lang="en-US" smtClean="0"/>
              <a:t>366: Mouse moved left</a:t>
            </a:r>
          </a:p>
        </p:txBody>
      </p:sp>
      <p:pic>
        <p:nvPicPr>
          <p:cNvPr id="63" name="Picture 6" descr="C:\Users\Andreas Haeberlen\AppData\Local\Microsoft\Windows\Temporary Internet Files\Content.IE5\40YUB0NL\MC900230286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092778" y="4143648"/>
            <a:ext cx="396626" cy="294301"/>
          </a:xfrm>
          <a:prstGeom prst="rect">
            <a:avLst/>
          </a:prstGeom>
          <a:noFill/>
        </p:spPr>
      </p:pic>
      <p:pic>
        <p:nvPicPr>
          <p:cNvPr id="64" name="Picture 5" descr="C:\Users\Andreas Haeberlen\AppData\Local\Microsoft\Windows\Temporary Internet Files\Content.IE5\6OL76X0Y\MC900290918[1].wm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85298" y="4166362"/>
            <a:ext cx="758150" cy="964373"/>
          </a:xfrm>
          <a:prstGeom prst="rect">
            <a:avLst/>
          </a:prstGeom>
          <a:noFill/>
        </p:spPr>
      </p:pic>
      <p:sp>
        <p:nvSpPr>
          <p:cNvPr id="65" name="Oval 64"/>
          <p:cNvSpPr/>
          <p:nvPr/>
        </p:nvSpPr>
        <p:spPr bwMode="auto">
          <a:xfrm>
            <a:off x="7006281" y="4102444"/>
            <a:ext cx="543697" cy="358346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7599475" y="4090087"/>
            <a:ext cx="15445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Modification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67" name="Oval 66"/>
          <p:cNvSpPr/>
          <p:nvPr/>
        </p:nvSpPr>
        <p:spPr bwMode="auto">
          <a:xfrm>
            <a:off x="3682314" y="4707924"/>
            <a:ext cx="790832" cy="753762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4403927" y="4349579"/>
            <a:ext cx="11881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Evidence</a:t>
            </a:r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70" name="Straight Arrow Connector 69"/>
          <p:cNvCxnSpPr/>
          <p:nvPr/>
        </p:nvCxnSpPr>
        <p:spPr bwMode="auto">
          <a:xfrm rot="10800000" flipV="1">
            <a:off x="4436076" y="4732638"/>
            <a:ext cx="333632" cy="23477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5078626" y="1799968"/>
            <a:ext cx="3855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tabLst>
                <a:tab pos="3770313" algn="l"/>
              </a:tabLst>
            </a:pPr>
            <a:r>
              <a:rPr lang="en-US" smtClean="0"/>
              <a:t>371: SEND(Alice, Firing)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078629" y="2096530"/>
            <a:ext cx="3855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tabLst>
                <a:tab pos="3770313" algn="l"/>
              </a:tabLst>
            </a:pPr>
            <a:r>
              <a:rPr lang="en-US" smtClean="0"/>
              <a:t>370: SEND(Alice, Firing)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078627" y="2405448"/>
            <a:ext cx="3855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tabLst>
                <a:tab pos="3770313" algn="l"/>
              </a:tabLst>
            </a:pPr>
            <a:r>
              <a:rPr lang="en-US" smtClean="0"/>
              <a:t>369: SEND(Alice, Firing)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078625" y="2714366"/>
            <a:ext cx="3855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tabLst>
                <a:tab pos="3770313" algn="l"/>
              </a:tabLst>
            </a:pPr>
            <a:r>
              <a:rPr lang="en-US" smtClean="0"/>
              <a:t>368: Mouse button clicked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078627" y="3010929"/>
            <a:ext cx="3855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tabLst>
                <a:tab pos="3770313" algn="l"/>
              </a:tabLst>
            </a:pPr>
            <a:r>
              <a:rPr lang="en-US" smtClean="0"/>
              <a:t>367: SEND(Alice, Got medipack)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078626" y="3319849"/>
            <a:ext cx="3855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tabLst>
                <a:tab pos="3770313" algn="l"/>
              </a:tabLst>
            </a:pPr>
            <a:r>
              <a:rPr lang="en-US" smtClean="0"/>
              <a:t>366: Mouse moved left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5070387" y="1482810"/>
            <a:ext cx="3855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tabLst>
                <a:tab pos="3770313" algn="l"/>
              </a:tabLst>
            </a:pPr>
            <a:r>
              <a:rPr lang="en-US" smtClean="0"/>
              <a:t>372: SEND(Alice, Firing)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5074506" y="1178009"/>
            <a:ext cx="3855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tabLst>
                <a:tab pos="3770313" algn="l"/>
              </a:tabLst>
            </a:pPr>
            <a:r>
              <a:rPr lang="en-US" smtClean="0"/>
              <a:t>373: SEND(Alice, Firing)</a:t>
            </a:r>
          </a:p>
        </p:txBody>
      </p:sp>
      <p:sp>
        <p:nvSpPr>
          <p:cNvPr id="60" name="Oval 59"/>
          <p:cNvSpPr/>
          <p:nvPr/>
        </p:nvSpPr>
        <p:spPr bwMode="auto">
          <a:xfrm>
            <a:off x="1119883" y="1438382"/>
            <a:ext cx="3000054" cy="455732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2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8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278 -0.03773 L 0.32986 0.07755 L 0.01215 0.0794 L -2.5E-6 8.88889E-6 " pathEditMode="relative" ptsTypes="AAAA">
                                      <p:cBhvr>
                                        <p:cTn id="42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184 0.18009 L -1.66667E-6 1.48148E-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" y="-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9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2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00"/>
                            </p:stCondLst>
                            <p:childTnLst>
                              <p:par>
                                <p:cTn id="82" presetID="1" presetClass="entr" presetSubtype="0" fill="hold" grpId="2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00"/>
                            </p:stCondLst>
                            <p:childTnLst>
                              <p:par>
                                <p:cTn id="85" presetID="1" presetClass="exit" presetSubtype="0" fill="hold" grpId="3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900"/>
                            </p:stCondLst>
                            <p:childTnLst>
                              <p:par>
                                <p:cTn id="88" presetID="1" presetClass="entr" presetSubtype="0" fill="hold" grpId="4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7" dur="500" fill="hold"/>
                                        <p:tgtEl>
                                          <p:spTgt spid="6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0" dur="500" fill="hold"/>
                                        <p:tgtEl>
                                          <p:spTgt spid="64"/>
                                        </p:tgtEl>
                                      </p:cBhvr>
                                      <p:by x="66000" y="66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500"/>
                            </p:stCondLst>
                            <p:childTnLst>
                              <p:par>
                                <p:cTn id="102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3" dur="500" fill="hold"/>
                                        <p:tgtEl>
                                          <p:spTgt spid="6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6" dur="500" fill="hold"/>
                                        <p:tgtEl>
                                          <p:spTgt spid="64"/>
                                        </p:tgtEl>
                                      </p:cBhvr>
                                      <p:by x="66000" y="66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500"/>
                            </p:stCondLst>
                            <p:childTnLst>
                              <p:par>
                                <p:cTn id="10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9" dur="500" fill="hold"/>
                                        <p:tgtEl>
                                          <p:spTgt spid="6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1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2" dur="500" fill="hold"/>
                                        <p:tgtEl>
                                          <p:spTgt spid="64"/>
                                        </p:tgtEl>
                                      </p:cBhvr>
                                      <p:by x="66000" y="66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2" grpId="0"/>
      <p:bldP spid="44" grpId="0"/>
      <p:bldP spid="51" grpId="0"/>
      <p:bldP spid="52" grpId="0"/>
      <p:bldP spid="53" grpId="0"/>
      <p:bldP spid="54" grpId="0"/>
      <p:bldP spid="55" grpId="0"/>
      <p:bldP spid="56" grpId="0"/>
      <p:bldP spid="65" grpId="0" animBg="1"/>
      <p:bldP spid="66" grpId="0"/>
      <p:bldP spid="67" grpId="0" animBg="1"/>
      <p:bldP spid="68" grpId="0"/>
      <p:bldP spid="45" grpId="0"/>
      <p:bldP spid="47" grpId="0"/>
      <p:bldP spid="48" grpId="0"/>
      <p:bldP spid="57" grpId="0"/>
      <p:bldP spid="58" grpId="0"/>
      <p:bldP spid="59" grpId="0"/>
      <p:bldP spid="73" grpId="0"/>
      <p:bldP spid="74" grpId="0"/>
      <p:bldP spid="60" grpId="0" animBg="1"/>
      <p:bldP spid="60" grpId="1" animBg="1"/>
      <p:bldP spid="60" grpId="2" animBg="1"/>
      <p:bldP spid="60" grpId="3" animBg="1"/>
      <p:bldP spid="60" grpId="4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AVM properties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33383"/>
            <a:ext cx="7772400" cy="5066271"/>
          </a:xfrm>
        </p:spPr>
        <p:txBody>
          <a:bodyPr/>
          <a:lstStyle/>
          <a:p>
            <a:r>
              <a:rPr lang="en-US" smtClean="0"/>
              <a:t>Strong accountability</a:t>
            </a:r>
          </a:p>
          <a:p>
            <a:pPr lvl="1"/>
            <a:r>
              <a:rPr lang="en-US" smtClean="0"/>
              <a:t>Detects faults</a:t>
            </a:r>
          </a:p>
          <a:p>
            <a:pPr lvl="1"/>
            <a:r>
              <a:rPr lang="en-US" smtClean="0"/>
              <a:t>Produces evidence</a:t>
            </a:r>
          </a:p>
          <a:p>
            <a:pPr lvl="1"/>
            <a:r>
              <a:rPr lang="en-US" smtClean="0"/>
              <a:t>No false positives</a:t>
            </a:r>
          </a:p>
          <a:p>
            <a:endParaRPr lang="en-US" sz="600" smtClean="0"/>
          </a:p>
          <a:p>
            <a:endParaRPr lang="en-US" sz="600" smtClean="0"/>
          </a:p>
          <a:p>
            <a:r>
              <a:rPr lang="en-US" smtClean="0"/>
              <a:t>Works for arbitrary, unmodified binaries</a:t>
            </a:r>
          </a:p>
          <a:p>
            <a:pPr lvl="1"/>
            <a:r>
              <a:rPr lang="en-US" smtClean="0"/>
              <a:t>Nondeterministic events can be captured by AVM Monitor</a:t>
            </a:r>
          </a:p>
          <a:p>
            <a:endParaRPr lang="en-US" sz="600" smtClean="0"/>
          </a:p>
          <a:p>
            <a:endParaRPr lang="en-US" sz="600" smtClean="0"/>
          </a:p>
          <a:p>
            <a:r>
              <a:rPr lang="en-US" smtClean="0"/>
              <a:t>Alice does not have to trust Bob, the AVMM, or any software that runs on Bob's machine</a:t>
            </a:r>
          </a:p>
          <a:p>
            <a:pPr lvl="1"/>
            <a:r>
              <a:rPr lang="en-US" smtClean="0"/>
              <a:t>If Bob tampers with the log, Alice can detect this</a:t>
            </a:r>
          </a:p>
          <a:p>
            <a:pPr lvl="1"/>
            <a:r>
              <a:rPr lang="en-US" smtClean="0"/>
              <a:t>If Bob's AVM is faulty, ANY log Bob could produce would inevitably cause a divergence during replay</a:t>
            </a:r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OSDI (October 4, 2010)</a:t>
            </a:r>
            <a:endParaRPr lang="en-GB"/>
          </a:p>
        </p:txBody>
      </p:sp>
      <p:sp>
        <p:nvSpPr>
          <p:cNvPr id="6" name="Oval Callout 5"/>
          <p:cNvSpPr/>
          <p:nvPr/>
        </p:nvSpPr>
        <p:spPr bwMode="auto">
          <a:xfrm>
            <a:off x="6326659" y="2088293"/>
            <a:ext cx="1890584" cy="1099750"/>
          </a:xfrm>
          <a:prstGeom prst="wedgeEllipseCallout">
            <a:avLst/>
          </a:prstGeom>
          <a:solidFill>
            <a:srgbClr val="97FF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If it runs in a VM, it will work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599" y="1658938"/>
            <a:ext cx="7918269" cy="4532312"/>
          </a:xfrm>
        </p:spPr>
        <p:txBody>
          <a:bodyPr/>
          <a:lstStyle/>
          <a:p>
            <a:r>
              <a:rPr lang="en-US" smtClean="0">
                <a:solidFill>
                  <a:srgbClr val="33CC33"/>
                </a:solidFill>
              </a:rPr>
              <a:t>Problem: Detecting faults on remote machines</a:t>
            </a:r>
          </a:p>
          <a:p>
            <a:pPr lvl="1"/>
            <a:r>
              <a:rPr lang="en-US" smtClean="0">
                <a:solidFill>
                  <a:srgbClr val="33CC33"/>
                </a:solidFill>
              </a:rPr>
              <a:t>Example: Cheating in multiplayer games</a:t>
            </a:r>
          </a:p>
          <a:p>
            <a:endParaRPr lang="en-US" smtClean="0"/>
          </a:p>
          <a:p>
            <a:r>
              <a:rPr lang="en-US" smtClean="0">
                <a:solidFill>
                  <a:srgbClr val="33CC33"/>
                </a:solidFill>
              </a:rPr>
              <a:t>Solution: Accountable Virtual Machines</a:t>
            </a:r>
          </a:p>
          <a:p>
            <a:pPr lvl="1"/>
            <a:endParaRPr lang="en-US" smtClean="0"/>
          </a:p>
          <a:p>
            <a:r>
              <a:rPr lang="en-US" smtClean="0">
                <a:solidFill>
                  <a:srgbClr val="FF9900"/>
                </a:solidFill>
              </a:rPr>
              <a:t>Evaluation</a:t>
            </a:r>
          </a:p>
          <a:p>
            <a:pPr lvl="1"/>
            <a:r>
              <a:rPr lang="en-US" smtClean="0">
                <a:solidFill>
                  <a:srgbClr val="FF9900"/>
                </a:solidFill>
              </a:rPr>
              <a:t>Using earlier example (cheating in Counterstrike)</a:t>
            </a:r>
          </a:p>
          <a:p>
            <a:pPr lvl="1"/>
            <a:endParaRPr lang="en-US" smtClean="0"/>
          </a:p>
          <a:p>
            <a:r>
              <a:rPr lang="en-US" smtClean="0"/>
              <a:t>Summary</a:t>
            </a:r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OSDI (October 4, 2010)</a:t>
            </a:r>
            <a:endParaRPr lang="en-GB"/>
          </a:p>
        </p:txBody>
      </p:sp>
      <p:grpSp>
        <p:nvGrpSpPr>
          <p:cNvPr id="7" name="Group 6"/>
          <p:cNvGrpSpPr/>
          <p:nvPr/>
        </p:nvGrpSpPr>
        <p:grpSpPr>
          <a:xfrm>
            <a:off x="3212610" y="4007780"/>
            <a:ext cx="698320" cy="419100"/>
            <a:chOff x="6143624" y="2514600"/>
            <a:chExt cx="698320" cy="419100"/>
          </a:xfrm>
        </p:grpSpPr>
        <p:sp>
          <p:nvSpPr>
            <p:cNvPr id="8" name="Right Arrow 7"/>
            <p:cNvSpPr/>
            <p:nvPr/>
          </p:nvSpPr>
          <p:spPr bwMode="auto">
            <a:xfrm rot="10800000">
              <a:off x="6143624" y="2514600"/>
              <a:ext cx="695325" cy="419100"/>
            </a:xfrm>
            <a:prstGeom prst="rightArrow">
              <a:avLst/>
            </a:prstGeom>
            <a:solidFill>
              <a:srgbClr val="FF99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315838" y="2600325"/>
              <a:ext cx="5261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smtClean="0">
                  <a:latin typeface="Arial" pitchFamily="34" charset="0"/>
                  <a:cs typeface="Arial" pitchFamily="34" charset="0"/>
                </a:rPr>
                <a:t>NEXT</a:t>
              </a:r>
              <a:endParaRPr lang="en-US" sz="100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Isosceles Triangle 48"/>
          <p:cNvSpPr/>
          <p:nvPr/>
        </p:nvSpPr>
        <p:spPr bwMode="auto">
          <a:xfrm>
            <a:off x="6349429" y="5044611"/>
            <a:ext cx="1746607" cy="811659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Methodology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599" y="1658938"/>
            <a:ext cx="7804079" cy="4532312"/>
          </a:xfrm>
        </p:spPr>
        <p:txBody>
          <a:bodyPr/>
          <a:lstStyle/>
          <a:p>
            <a:r>
              <a:rPr lang="en-US" smtClean="0"/>
              <a:t>We built a prototype AVMM</a:t>
            </a:r>
          </a:p>
          <a:p>
            <a:pPr lvl="1"/>
            <a:r>
              <a:rPr lang="en-US" smtClean="0"/>
              <a:t>Based on logging/replay engine in VMware Workstation 6.5.1 </a:t>
            </a:r>
          </a:p>
          <a:p>
            <a:pPr lvl="1"/>
            <a:r>
              <a:rPr lang="en-US" smtClean="0"/>
              <a:t>Extended with tamper-evident logging and auditing</a:t>
            </a:r>
          </a:p>
          <a:p>
            <a:pPr lvl="1"/>
            <a:endParaRPr lang="en-US" smtClean="0"/>
          </a:p>
          <a:p>
            <a:r>
              <a:rPr lang="en-US" smtClean="0"/>
              <a:t>Evaluation: Cheat detection in games</a:t>
            </a:r>
          </a:p>
          <a:p>
            <a:pPr lvl="1"/>
            <a:r>
              <a:rPr lang="en-US" smtClean="0"/>
              <a:t>Setup models competition / LAN party</a:t>
            </a:r>
          </a:p>
          <a:p>
            <a:pPr lvl="1"/>
            <a:r>
              <a:rPr lang="en-US" smtClean="0"/>
              <a:t>Three players playing Counterstrike 1.6</a:t>
            </a:r>
          </a:p>
          <a:p>
            <a:pPr lvl="1"/>
            <a:r>
              <a:rPr lang="en-US" smtClean="0"/>
              <a:t>Nehalem machines (i7 860)</a:t>
            </a:r>
          </a:p>
          <a:p>
            <a:pPr lvl="1"/>
            <a:r>
              <a:rPr lang="en-US" smtClean="0"/>
              <a:t>Windows XP SP3</a:t>
            </a:r>
          </a:p>
          <a:p>
            <a:pPr lvl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OSDI (October 4, 2010)</a:t>
            </a:r>
            <a:endParaRPr lang="en-GB"/>
          </a:p>
        </p:txBody>
      </p:sp>
      <p:pic>
        <p:nvPicPr>
          <p:cNvPr id="28" name="Picture 19" descr="greenguy"/>
          <p:cNvPicPr>
            <a:picLocks noChangeAspect="1" noChangeArrowheads="1"/>
          </p:cNvPicPr>
          <p:nvPr/>
        </p:nvPicPr>
        <p:blipFill>
          <a:blip r:embed="rId3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5492559" y="5766662"/>
            <a:ext cx="554842" cy="554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" descr="MCj0432624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30622" y="5695597"/>
            <a:ext cx="548984" cy="548984"/>
          </a:xfrm>
          <a:prstGeom prst="rect">
            <a:avLst/>
          </a:prstGeom>
          <a:noFill/>
        </p:spPr>
      </p:pic>
      <p:pic>
        <p:nvPicPr>
          <p:cNvPr id="30" name="Picture 29" descr="MCj0432623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20366" y="4243227"/>
            <a:ext cx="556230" cy="556230"/>
          </a:xfrm>
          <a:prstGeom prst="rect">
            <a:avLst/>
          </a:prstGeom>
          <a:noFill/>
        </p:spPr>
      </p:pic>
      <p:pic>
        <p:nvPicPr>
          <p:cNvPr id="31" name="Picture 48" descr="MCj0431576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713474" y="5541587"/>
            <a:ext cx="615407" cy="619783"/>
          </a:xfrm>
          <a:prstGeom prst="rect">
            <a:avLst/>
          </a:prstGeom>
          <a:noFill/>
        </p:spPr>
      </p:pic>
      <p:pic>
        <p:nvPicPr>
          <p:cNvPr id="32" name="Picture 48" descr="MCj0431576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6926142" y="4767029"/>
            <a:ext cx="615407" cy="619783"/>
          </a:xfrm>
          <a:prstGeom prst="rect">
            <a:avLst/>
          </a:prstGeom>
          <a:noFill/>
        </p:spPr>
      </p:pic>
      <p:pic>
        <p:nvPicPr>
          <p:cNvPr id="41" name="Picture 37" descr="MCj04316320000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81389" y="5534055"/>
            <a:ext cx="611316" cy="6113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Evaluation topics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Effectiveness against real cheats</a:t>
            </a:r>
          </a:p>
          <a:p>
            <a:r>
              <a:rPr lang="en-US" smtClean="0"/>
              <a:t>Overhead</a:t>
            </a:r>
          </a:p>
          <a:p>
            <a:pPr lvl="1"/>
            <a:r>
              <a:rPr lang="en-US" smtClean="0"/>
              <a:t>Disk space (for the log)</a:t>
            </a:r>
          </a:p>
          <a:p>
            <a:pPr lvl="1"/>
            <a:r>
              <a:rPr lang="en-US" smtClean="0"/>
              <a:t>Time (auditing, replay)</a:t>
            </a:r>
          </a:p>
          <a:p>
            <a:pPr lvl="1"/>
            <a:r>
              <a:rPr lang="en-US" smtClean="0"/>
              <a:t>Network bandwidth (for authenticators)</a:t>
            </a:r>
          </a:p>
          <a:p>
            <a:pPr lvl="1"/>
            <a:r>
              <a:rPr lang="en-US" smtClean="0"/>
              <a:t>Computation (signatures)</a:t>
            </a:r>
          </a:p>
          <a:p>
            <a:pPr lvl="1"/>
            <a:r>
              <a:rPr lang="en-US" smtClean="0"/>
              <a:t>Latency (signatures)</a:t>
            </a:r>
          </a:p>
          <a:p>
            <a:r>
              <a:rPr lang="en-US" smtClean="0"/>
              <a:t>Impact on game performance</a:t>
            </a:r>
          </a:p>
          <a:p>
            <a:r>
              <a:rPr lang="en-US" smtClean="0"/>
              <a:t>Online auditing</a:t>
            </a:r>
          </a:p>
          <a:p>
            <a:r>
              <a:rPr lang="en-US" smtClean="0"/>
              <a:t>Spot checking tradeoffs</a:t>
            </a:r>
          </a:p>
          <a:p>
            <a:pPr lvl="1"/>
            <a:r>
              <a:rPr lang="en-US" smtClean="0"/>
              <a:t>Using a different application: MySQL on Linux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OSDI (October 4, 2010)</a:t>
            </a:r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6262271" y="3406392"/>
            <a:ext cx="25920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Please refer to</a:t>
            </a:r>
            <a:br>
              <a:rPr lang="en-US" sz="2400" smtClean="0">
                <a:solidFill>
                  <a:srgbClr val="FF0000"/>
                </a:solidFill>
              </a:rPr>
            </a:br>
            <a:r>
              <a:rPr lang="en-US" sz="2400" smtClean="0">
                <a:solidFill>
                  <a:srgbClr val="FF0000"/>
                </a:solidFill>
              </a:rPr>
              <a:t>the paper for</a:t>
            </a:r>
            <a:br>
              <a:rPr lang="en-US" sz="2400" smtClean="0">
                <a:solidFill>
                  <a:srgbClr val="FF0000"/>
                </a:solidFill>
              </a:rPr>
            </a:br>
            <a:r>
              <a:rPr lang="en-US" sz="2400" smtClean="0">
                <a:solidFill>
                  <a:srgbClr val="FF0000"/>
                </a:solidFill>
              </a:rPr>
              <a:t>additional results!</a:t>
            </a:r>
            <a:endParaRPr lang="en-US" sz="24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AVMs can detect real cheats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2366" y="4695568"/>
            <a:ext cx="7782077" cy="1865870"/>
          </a:xfrm>
        </p:spPr>
        <p:txBody>
          <a:bodyPr/>
          <a:lstStyle/>
          <a:p>
            <a:r>
              <a:rPr lang="en-US" smtClean="0"/>
              <a:t>If the cheat needs to be installed in the AVM to be effective, AVM can trivially detect it</a:t>
            </a:r>
            <a:endParaRPr lang="en-US" smtClean="0">
              <a:solidFill>
                <a:srgbClr val="FF9900"/>
              </a:solidFill>
            </a:endParaRPr>
          </a:p>
          <a:p>
            <a:pPr lvl="1"/>
            <a:r>
              <a:rPr lang="en-US" smtClean="0"/>
              <a:t>Reason: Event timing + control flow change</a:t>
            </a:r>
          </a:p>
          <a:p>
            <a:pPr lvl="1"/>
            <a:r>
              <a:rPr lang="en-US" smtClean="0"/>
              <a:t>Examined real 26 cheats from the Internet; all detectable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OSDI (October 4, 2010)</a:t>
            </a:r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1356153" y="2157246"/>
            <a:ext cx="3215845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tabLst>
                <a:tab pos="3138488" algn="l"/>
                <a:tab pos="3770313" algn="l"/>
              </a:tabLst>
            </a:pPr>
            <a:r>
              <a:rPr lang="en-US" sz="1800" smtClean="0"/>
              <a:t>98: RECV(Alice, Missed)</a:t>
            </a:r>
            <a:br>
              <a:rPr lang="en-US" sz="1800" smtClean="0"/>
            </a:br>
            <a:r>
              <a:rPr lang="en-US" sz="1800" smtClean="0"/>
              <a:t>97: SEND(Alice, Fire@(3,9))</a:t>
            </a:r>
            <a:br>
              <a:rPr lang="en-US" sz="1800" smtClean="0"/>
            </a:br>
            <a:r>
              <a:rPr lang="en-US" sz="1800" smtClean="0"/>
              <a:t>96: Mouse button clicked</a:t>
            </a:r>
            <a:br>
              <a:rPr lang="en-US" sz="1800" smtClean="0"/>
            </a:br>
            <a:r>
              <a:rPr lang="en-US" sz="1800" smtClean="0"/>
              <a:t>95: Interrupt received</a:t>
            </a:r>
            <a:br>
              <a:rPr lang="en-US" sz="1800" smtClean="0"/>
            </a:br>
            <a:r>
              <a:rPr lang="en-US" sz="1800" smtClean="0"/>
              <a:t>94: RECV(Alice, Jumping)</a:t>
            </a:r>
          </a:p>
          <a:p>
            <a:pPr algn="l">
              <a:tabLst>
                <a:tab pos="3138488" algn="l"/>
                <a:tab pos="3770313" algn="l"/>
              </a:tabLst>
            </a:pPr>
            <a:r>
              <a:rPr lang="en-US" sz="1800" smtClean="0"/>
              <a:t>...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12389" y="2161365"/>
            <a:ext cx="8886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tabLst>
                <a:tab pos="3138488" algn="l"/>
                <a:tab pos="3770313" algn="l"/>
              </a:tabLst>
            </a:pPr>
            <a:r>
              <a:rPr lang="en-US" sz="1800" smtClean="0"/>
              <a:t>BC=53</a:t>
            </a:r>
            <a:br>
              <a:rPr lang="en-US" sz="1800" smtClean="0"/>
            </a:br>
            <a:r>
              <a:rPr lang="en-US" sz="1800" smtClean="0"/>
              <a:t>BC=52</a:t>
            </a:r>
            <a:br>
              <a:rPr lang="en-US" sz="1800" smtClean="0"/>
            </a:br>
            <a:r>
              <a:rPr lang="en-US" sz="1800" smtClean="0"/>
              <a:t>BC=47BC=44</a:t>
            </a:r>
            <a:br>
              <a:rPr lang="en-US" sz="1800" smtClean="0"/>
            </a:br>
            <a:r>
              <a:rPr lang="en-US" sz="1800" smtClean="0"/>
              <a:t>BC=37</a:t>
            </a:r>
            <a:br>
              <a:rPr lang="en-US" sz="1800" smtClean="0"/>
            </a:br>
            <a:r>
              <a:rPr lang="en-US" sz="1800" smtClean="0"/>
              <a:t>...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17937" y="4040662"/>
            <a:ext cx="12054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Bob's log</a:t>
            </a:r>
            <a:endParaRPr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1272744" y="2137721"/>
            <a:ext cx="5671753" cy="1890584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387544" y="2165483"/>
            <a:ext cx="153635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tabLst>
                <a:tab pos="3138488" algn="l"/>
                <a:tab pos="3770313" algn="l"/>
              </a:tabLst>
            </a:pPr>
            <a:r>
              <a:rPr lang="en-US" sz="1800" smtClean="0"/>
              <a:t>EIP=0xb382</a:t>
            </a:r>
            <a:br>
              <a:rPr lang="en-US" sz="1800" smtClean="0"/>
            </a:br>
            <a:r>
              <a:rPr lang="en-US" sz="1800" smtClean="0"/>
              <a:t>EIP=0x3633</a:t>
            </a:r>
            <a:br>
              <a:rPr lang="en-US" sz="1800" smtClean="0"/>
            </a:br>
            <a:r>
              <a:rPr lang="en-US" sz="1800" smtClean="0"/>
              <a:t>EIP=0xc490</a:t>
            </a:r>
            <a:br>
              <a:rPr lang="en-US" sz="1800" smtClean="0"/>
            </a:br>
            <a:r>
              <a:rPr lang="en-US" sz="1800" smtClean="0"/>
              <a:t>EIP=0x6771</a:t>
            </a:r>
            <a:br>
              <a:rPr lang="en-US" sz="1800" smtClean="0"/>
            </a:br>
            <a:r>
              <a:rPr lang="en-US" sz="1800" smtClean="0"/>
              <a:t>EIP=0x570f</a:t>
            </a:r>
            <a:br>
              <a:rPr lang="en-US" sz="1800" smtClean="0"/>
            </a:br>
            <a:r>
              <a:rPr lang="en-US" sz="1800" smtClean="0"/>
              <a:t>...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87223" y="1519883"/>
            <a:ext cx="29583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Event timing (for replay)</a:t>
            </a:r>
            <a:endParaRPr lang="en-US">
              <a:solidFill>
                <a:srgbClr val="FF0000"/>
              </a:solidFill>
            </a:endParaRPr>
          </a:p>
        </p:txBody>
      </p:sp>
      <p:pic>
        <p:nvPicPr>
          <p:cNvPr id="17" name="Picture 2" descr="MCj0432624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36953" y="3356082"/>
            <a:ext cx="807047" cy="807047"/>
          </a:xfrm>
          <a:prstGeom prst="rect">
            <a:avLst/>
          </a:prstGeom>
          <a:noFill/>
        </p:spPr>
      </p:pic>
      <p:pic>
        <p:nvPicPr>
          <p:cNvPr id="18" name="Picture 48" descr="MCj0431576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19866" y="3314735"/>
            <a:ext cx="904694" cy="911126"/>
          </a:xfrm>
          <a:prstGeom prst="rect">
            <a:avLst/>
          </a:prstGeom>
          <a:noFill/>
        </p:spPr>
      </p:pic>
      <p:sp>
        <p:nvSpPr>
          <p:cNvPr id="20" name="Rectangle 19"/>
          <p:cNvSpPr/>
          <p:nvPr/>
        </p:nvSpPr>
        <p:spPr bwMode="auto">
          <a:xfrm>
            <a:off x="7343663" y="2162433"/>
            <a:ext cx="1058238" cy="858170"/>
          </a:xfrm>
          <a:prstGeom prst="rect">
            <a:avLst/>
          </a:prstGeom>
          <a:solidFill>
            <a:srgbClr val="97FF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 bwMode="auto">
          <a:xfrm>
            <a:off x="7341951" y="3051425"/>
            <a:ext cx="1058238" cy="285964"/>
          </a:xfrm>
          <a:prstGeom prst="rect">
            <a:avLst/>
          </a:prstGeom>
          <a:solidFill>
            <a:srgbClr val="97FF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AVMM</a:t>
            </a:r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 rot="16200000">
            <a:off x="8245194" y="2399155"/>
            <a:ext cx="6811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AVM</a:t>
            </a:r>
            <a:endParaRPr lang="en-US"/>
          </a:p>
        </p:txBody>
      </p:sp>
      <p:pic>
        <p:nvPicPr>
          <p:cNvPr id="23" name="Picture 2" descr="C:\Users\ahae\AppData\Local\Microsoft\Windows\Temporary Internet Files\Content.IE5\WLXXAP26\MCj0431573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02171" y="2264063"/>
            <a:ext cx="662030" cy="666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6" descr="C:\Users\Andreas Haeberlen\AppData\Local\Microsoft\Windows\Temporary Internet Files\Content.IE5\40YUB0NL\MC900230286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32759" y="2560319"/>
            <a:ext cx="591422" cy="438842"/>
          </a:xfrm>
          <a:prstGeom prst="rect">
            <a:avLst/>
          </a:prstGeom>
          <a:noFill/>
        </p:spPr>
      </p:pic>
      <p:sp>
        <p:nvSpPr>
          <p:cNvPr id="24" name="TextBox 23"/>
          <p:cNvSpPr txBox="1"/>
          <p:nvPr/>
        </p:nvSpPr>
        <p:spPr>
          <a:xfrm>
            <a:off x="4416508" y="2162432"/>
            <a:ext cx="888655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3138488" algn="l"/>
                <a:tab pos="3770313" algn="l"/>
              </a:tabLst>
            </a:pPr>
            <a:r>
              <a:rPr lang="en-US" sz="1800" smtClean="0"/>
              <a:t>BC=</a:t>
            </a:r>
            <a:r>
              <a:rPr lang="en-US" sz="1800" smtClean="0">
                <a:solidFill>
                  <a:srgbClr val="FF0000"/>
                </a:solidFill>
              </a:rPr>
              <a:t>59</a:t>
            </a:r>
            <a:r>
              <a:rPr lang="en-US" sz="1800" smtClean="0"/>
              <a:t/>
            </a:r>
            <a:br>
              <a:rPr lang="en-US" sz="1800" smtClean="0"/>
            </a:br>
            <a:r>
              <a:rPr lang="en-US" sz="1800" smtClean="0"/>
              <a:t>BC=</a:t>
            </a:r>
            <a:r>
              <a:rPr lang="en-US" sz="1800" smtClean="0">
                <a:solidFill>
                  <a:srgbClr val="FF0000"/>
                </a:solidFill>
              </a:rPr>
              <a:t>54</a:t>
            </a:r>
            <a:r>
              <a:rPr lang="en-US" sz="1800" smtClean="0"/>
              <a:t/>
            </a:r>
            <a:br>
              <a:rPr lang="en-US" sz="1800" smtClean="0"/>
            </a:br>
            <a:r>
              <a:rPr lang="en-US" sz="1800" smtClean="0"/>
              <a:t>BC=</a:t>
            </a:r>
            <a:r>
              <a:rPr lang="en-US" sz="1800" smtClean="0">
                <a:solidFill>
                  <a:srgbClr val="FF0000"/>
                </a:solidFill>
              </a:rPr>
              <a:t>49</a:t>
            </a:r>
            <a:r>
              <a:rPr lang="en-US" sz="1800" smtClean="0"/>
              <a:t>BC=44</a:t>
            </a:r>
            <a:br>
              <a:rPr lang="en-US" sz="1800" smtClean="0"/>
            </a:br>
            <a:r>
              <a:rPr lang="en-US" sz="1800" smtClean="0"/>
              <a:t>BC=37</a:t>
            </a:r>
            <a:br>
              <a:rPr lang="en-US" sz="1800" smtClean="0"/>
            </a:br>
            <a:r>
              <a:rPr lang="en-US" sz="1800" smtClean="0"/>
              <a:t>...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391663" y="2166550"/>
            <a:ext cx="1536353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3138488" algn="l"/>
                <a:tab pos="3770313" algn="l"/>
              </a:tabLst>
            </a:pPr>
            <a:r>
              <a:rPr lang="en-US" sz="1800" smtClean="0"/>
              <a:t>EIP=</a:t>
            </a:r>
            <a:r>
              <a:rPr lang="en-US" sz="1800" smtClean="0">
                <a:solidFill>
                  <a:srgbClr val="FF0000"/>
                </a:solidFill>
              </a:rPr>
              <a:t>0x861e</a:t>
            </a:r>
            <a:br>
              <a:rPr lang="en-US" sz="1800" smtClean="0">
                <a:solidFill>
                  <a:srgbClr val="FF0000"/>
                </a:solidFill>
              </a:rPr>
            </a:br>
            <a:r>
              <a:rPr lang="en-US" sz="1800" smtClean="0"/>
              <a:t>EIP=</a:t>
            </a:r>
            <a:r>
              <a:rPr lang="en-US" sz="1800" smtClean="0">
                <a:solidFill>
                  <a:srgbClr val="FF0000"/>
                </a:solidFill>
              </a:rPr>
              <a:t>0x2d16</a:t>
            </a:r>
            <a:r>
              <a:rPr lang="en-US" sz="1800" smtClean="0"/>
              <a:t/>
            </a:r>
            <a:br>
              <a:rPr lang="en-US" sz="1800" smtClean="0"/>
            </a:br>
            <a:r>
              <a:rPr lang="en-US" sz="1800" smtClean="0"/>
              <a:t>EIP=</a:t>
            </a:r>
            <a:r>
              <a:rPr lang="en-US" sz="1800" smtClean="0">
                <a:solidFill>
                  <a:srgbClr val="FF0000"/>
                </a:solidFill>
              </a:rPr>
              <a:t>0xc43e</a:t>
            </a:r>
            <a:r>
              <a:rPr lang="en-US" sz="1800" smtClean="0"/>
              <a:t/>
            </a:r>
            <a:br>
              <a:rPr lang="en-US" sz="1800" smtClean="0"/>
            </a:br>
            <a:r>
              <a:rPr lang="en-US" sz="1800" smtClean="0"/>
              <a:t>EIP=0x6771</a:t>
            </a:r>
            <a:br>
              <a:rPr lang="en-US" sz="1800" smtClean="0"/>
            </a:br>
            <a:r>
              <a:rPr lang="en-US" sz="1800" smtClean="0"/>
              <a:t>EIP=0x570f</a:t>
            </a:r>
            <a:br>
              <a:rPr lang="en-US" sz="1800" smtClean="0"/>
            </a:br>
            <a:r>
              <a:rPr lang="en-US" sz="1800" smtClean="0"/>
              <a:t>...</a:t>
            </a:r>
          </a:p>
        </p:txBody>
      </p:sp>
      <p:cxnSp>
        <p:nvCxnSpPr>
          <p:cNvPr id="15" name="Straight Arrow Connector 14"/>
          <p:cNvCxnSpPr/>
          <p:nvPr/>
        </p:nvCxnSpPr>
        <p:spPr bwMode="auto">
          <a:xfrm rot="5400000">
            <a:off x="4670849" y="2075936"/>
            <a:ext cx="395416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 rot="5400000">
            <a:off x="6083638" y="2080056"/>
            <a:ext cx="395416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1318967" y="2434280"/>
            <a:ext cx="30332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smtClean="0"/>
              <a:t>97: SEND(Alice, Fire@(</a:t>
            </a:r>
            <a:r>
              <a:rPr lang="en-US" sz="1800" smtClean="0">
                <a:solidFill>
                  <a:srgbClr val="FF0000"/>
                </a:solidFill>
              </a:rPr>
              <a:t>2,7</a:t>
            </a:r>
            <a:r>
              <a:rPr lang="en-US" sz="1800" smtClean="0"/>
              <a:t>))</a:t>
            </a:r>
            <a:endParaRPr lang="en-US" sz="1800"/>
          </a:p>
        </p:txBody>
      </p:sp>
      <p:sp>
        <p:nvSpPr>
          <p:cNvPr id="30" name="TextBox 29"/>
          <p:cNvSpPr txBox="1"/>
          <p:nvPr/>
        </p:nvSpPr>
        <p:spPr>
          <a:xfrm>
            <a:off x="1331754" y="2154194"/>
            <a:ext cx="279345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smtClean="0"/>
              <a:t>98: RECV(Alice, </a:t>
            </a:r>
            <a:r>
              <a:rPr lang="en-US" sz="1800" smtClean="0">
                <a:solidFill>
                  <a:srgbClr val="FF0000"/>
                </a:solidFill>
              </a:rPr>
              <a:t>Hit</a:t>
            </a:r>
            <a:r>
              <a:rPr lang="en-US" sz="1800" smtClean="0"/>
              <a:t>)        </a:t>
            </a: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"/>
                            </p:stCondLst>
                            <p:childTnLst>
                              <p:par>
                                <p:cTn id="35" presetID="1" presetClass="entr" presetSubtype="0" fill="hold" grpId="2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7" grpId="1"/>
      <p:bldP spid="7" grpId="2"/>
      <p:bldP spid="10" grpId="0"/>
      <p:bldP spid="11" grpId="0" animBg="1"/>
      <p:bldP spid="12" grpId="0"/>
      <p:bldP spid="12" grpId="1"/>
      <p:bldP spid="12" grpId="2"/>
      <p:bldP spid="13" grpId="0"/>
      <p:bldP spid="20" grpId="0" animBg="1"/>
      <p:bldP spid="21" grpId="0" animBg="1"/>
      <p:bldP spid="22" grpId="0"/>
      <p:bldP spid="24" grpId="0" animBg="1"/>
      <p:bldP spid="25" grpId="0" animBg="1"/>
      <p:bldP spid="26" grpId="0" uiExpand="1" build="allAtOnce" animBg="1"/>
      <p:bldP spid="30" grpId="0" build="allAtOnce" animBg="1"/>
      <p:bldP spid="30" grpId="1" uiExpand="1" build="allAtOnce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1272744" y="1510301"/>
            <a:ext cx="5671753" cy="2697003"/>
            <a:chOff x="1272744" y="1510301"/>
            <a:chExt cx="5671753" cy="2697003"/>
          </a:xfrm>
        </p:grpSpPr>
        <p:sp>
          <p:nvSpPr>
            <p:cNvPr id="6" name="TextBox 5"/>
            <p:cNvSpPr txBox="1"/>
            <p:nvPr/>
          </p:nvSpPr>
          <p:spPr>
            <a:xfrm>
              <a:off x="1356153" y="2342178"/>
              <a:ext cx="3215845" cy="1865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tabLst>
                  <a:tab pos="3138488" algn="l"/>
                  <a:tab pos="3770313" algn="l"/>
                </a:tabLst>
              </a:pPr>
              <a:r>
                <a:rPr lang="en-US" sz="1800" smtClean="0"/>
                <a:t>96: RECV(Alice, Missed)</a:t>
              </a:r>
              <a:br>
                <a:rPr lang="en-US" sz="1800" smtClean="0"/>
              </a:br>
              <a:r>
                <a:rPr lang="en-US" sz="1800" smtClean="0"/>
                <a:t>95: SEND(Alice, Fire@(3,9))</a:t>
              </a:r>
              <a:br>
                <a:rPr lang="en-US" sz="1800" smtClean="0"/>
              </a:br>
              <a:r>
                <a:rPr lang="en-US" sz="1800" smtClean="0"/>
                <a:t>94: Mouse button clicked</a:t>
              </a:r>
              <a:br>
                <a:rPr lang="en-US" sz="1800" smtClean="0"/>
              </a:br>
              <a:r>
                <a:rPr lang="en-US" sz="1800" smtClean="0"/>
                <a:t>93: Interrupt received</a:t>
              </a:r>
              <a:br>
                <a:rPr lang="en-US" sz="1800" smtClean="0"/>
              </a:br>
              <a:r>
                <a:rPr lang="en-US" sz="1800" smtClean="0"/>
                <a:t>92: RECV(Alice, Jumping)</a:t>
              </a:r>
            </a:p>
            <a:p>
              <a:pPr algn="l">
                <a:tabLst>
                  <a:tab pos="3138488" algn="l"/>
                  <a:tab pos="3770313" algn="l"/>
                </a:tabLst>
              </a:pPr>
              <a:r>
                <a:rPr lang="en-US" sz="1800" smtClean="0"/>
                <a:t>...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422663" y="2377119"/>
              <a:ext cx="888655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tabLst>
                  <a:tab pos="3138488" algn="l"/>
                  <a:tab pos="3770313" algn="l"/>
                </a:tabLst>
              </a:pPr>
              <a:r>
                <a:rPr lang="en-US" sz="1800" smtClean="0"/>
                <a:t>BC=53</a:t>
              </a:r>
              <a:br>
                <a:rPr lang="en-US" sz="1800" smtClean="0"/>
              </a:br>
              <a:r>
                <a:rPr lang="en-US" sz="1800" smtClean="0"/>
                <a:t>BC=52</a:t>
              </a:r>
              <a:br>
                <a:rPr lang="en-US" sz="1800" smtClean="0"/>
              </a:br>
              <a:r>
                <a:rPr lang="en-US" sz="1800" smtClean="0"/>
                <a:t>BC=47BC=44</a:t>
              </a:r>
              <a:br>
                <a:rPr lang="en-US" sz="1800" smtClean="0"/>
              </a:br>
              <a:r>
                <a:rPr lang="en-US" sz="1800" smtClean="0"/>
                <a:t>BC=37</a:t>
              </a:r>
              <a:br>
                <a:rPr lang="en-US" sz="1800" smtClean="0"/>
              </a:br>
              <a:r>
                <a:rPr lang="en-US" sz="1800" smtClean="0"/>
                <a:t>...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1272744" y="1510301"/>
              <a:ext cx="5671753" cy="2661840"/>
            </a:xfrm>
            <a:prstGeom prst="rect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397818" y="2381237"/>
              <a:ext cx="1536353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tabLst>
                  <a:tab pos="3138488" algn="l"/>
                  <a:tab pos="3770313" algn="l"/>
                </a:tabLst>
              </a:pPr>
              <a:r>
                <a:rPr lang="en-US" sz="1800" smtClean="0"/>
                <a:t>EIP=0xb382</a:t>
              </a:r>
              <a:br>
                <a:rPr lang="en-US" sz="1800" smtClean="0"/>
              </a:br>
              <a:r>
                <a:rPr lang="en-US" sz="1800" smtClean="0"/>
                <a:t>EIP=0x3633</a:t>
              </a:r>
              <a:br>
                <a:rPr lang="en-US" sz="1800" smtClean="0"/>
              </a:br>
              <a:r>
                <a:rPr lang="en-US" sz="1800" smtClean="0"/>
                <a:t>EIP=0xc490</a:t>
              </a:r>
              <a:br>
                <a:rPr lang="en-US" sz="1800" smtClean="0"/>
              </a:br>
              <a:r>
                <a:rPr lang="en-US" sz="1800" smtClean="0"/>
                <a:t>EIP=0x6771</a:t>
              </a:r>
              <a:br>
                <a:rPr lang="en-US" sz="1800" smtClean="0"/>
              </a:br>
              <a:r>
                <a:rPr lang="en-US" sz="1800" smtClean="0"/>
                <a:t>EIP=0x570f</a:t>
              </a:r>
              <a:br>
                <a:rPr lang="en-US" sz="1800" smtClean="0"/>
              </a:br>
              <a:r>
                <a:rPr lang="en-US" sz="1800" smtClean="0"/>
                <a:t>...</a:t>
              </a: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1360274" y="1521036"/>
            <a:ext cx="3215845" cy="26407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3138488" algn="l"/>
                <a:tab pos="3770313" algn="l"/>
              </a:tabLst>
            </a:pPr>
            <a:r>
              <a:rPr lang="en-US" sz="1800" smtClean="0"/>
              <a:t>99: RECV(Alice, Hit)</a:t>
            </a:r>
            <a:br>
              <a:rPr lang="en-US" sz="1800" smtClean="0"/>
            </a:br>
            <a:r>
              <a:rPr lang="en-US" sz="1800" smtClean="0"/>
              <a:t>98: SEND(Alice, Fire@(2,7))</a:t>
            </a:r>
            <a:br>
              <a:rPr lang="en-US" sz="1800" smtClean="0"/>
            </a:br>
            <a:r>
              <a:rPr lang="en-US" sz="1800" smtClean="0"/>
              <a:t>97: Mouse button clicked</a:t>
            </a:r>
            <a:br>
              <a:rPr lang="en-US" sz="1800" smtClean="0"/>
            </a:br>
            <a:r>
              <a:rPr lang="en-US" sz="1800" smtClean="0">
                <a:solidFill>
                  <a:srgbClr val="FF0000"/>
                </a:solidFill>
              </a:rPr>
              <a:t>96: Mouse move right  1 inch</a:t>
            </a:r>
            <a:br>
              <a:rPr lang="en-US" sz="1800" smtClean="0">
                <a:solidFill>
                  <a:srgbClr val="FF0000"/>
                </a:solidFill>
              </a:rPr>
            </a:br>
            <a:r>
              <a:rPr lang="en-US" sz="1800" smtClean="0">
                <a:solidFill>
                  <a:srgbClr val="FF0000"/>
                </a:solidFill>
              </a:rPr>
              <a:t/>
            </a:r>
            <a:br>
              <a:rPr lang="en-US" sz="1800" smtClean="0">
                <a:solidFill>
                  <a:srgbClr val="FF0000"/>
                </a:solidFill>
              </a:rPr>
            </a:br>
            <a:r>
              <a:rPr lang="en-US" sz="1800" smtClean="0">
                <a:solidFill>
                  <a:srgbClr val="FF0000"/>
                </a:solidFill>
              </a:rPr>
              <a:t>94: Mouse move up 1 inch</a:t>
            </a:r>
            <a:br>
              <a:rPr lang="en-US" sz="1800" smtClean="0">
                <a:solidFill>
                  <a:srgbClr val="FF0000"/>
                </a:solidFill>
              </a:rPr>
            </a:br>
            <a:r>
              <a:rPr lang="en-US" sz="1800" smtClean="0"/>
              <a:t/>
            </a:r>
            <a:br>
              <a:rPr lang="en-US" sz="1800" smtClean="0"/>
            </a:br>
            <a:r>
              <a:rPr lang="en-US" sz="1800" smtClean="0"/>
              <a:t>92: RECV(Alice, Jumping)</a:t>
            </a:r>
          </a:p>
          <a:p>
            <a:pPr algn="l">
              <a:tabLst>
                <a:tab pos="3138488" algn="l"/>
                <a:tab pos="3770313" algn="l"/>
              </a:tabLst>
            </a:pPr>
            <a:r>
              <a:rPr lang="en-US" sz="1800" smtClean="0"/>
              <a:t>...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416510" y="1547787"/>
            <a:ext cx="888655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3138488" algn="l"/>
                <a:tab pos="3770313" algn="l"/>
              </a:tabLst>
            </a:pPr>
            <a:r>
              <a:rPr lang="en-US" sz="1800" smtClean="0"/>
              <a:t>BC=</a:t>
            </a:r>
            <a:br>
              <a:rPr lang="en-US" sz="1800" smtClean="0"/>
            </a:br>
            <a:r>
              <a:rPr lang="en-US" sz="1800" smtClean="0"/>
              <a:t>BC=</a:t>
            </a:r>
            <a:br>
              <a:rPr lang="en-US" sz="1800" smtClean="0"/>
            </a:br>
            <a:r>
              <a:rPr lang="en-US" sz="1800" smtClean="0"/>
              <a:t>BC=</a:t>
            </a:r>
            <a:br>
              <a:rPr lang="en-US" sz="1800" smtClean="0"/>
            </a:br>
            <a:r>
              <a:rPr lang="en-US" sz="1800" smtClean="0"/>
              <a:t>BC=</a:t>
            </a:r>
            <a:br>
              <a:rPr lang="en-US" sz="1800" smtClean="0"/>
            </a:br>
            <a:r>
              <a:rPr lang="en-US" sz="1800" smtClean="0"/>
              <a:t/>
            </a:r>
            <a:br>
              <a:rPr lang="en-US" sz="1800" smtClean="0"/>
            </a:br>
            <a:r>
              <a:rPr lang="en-US" sz="1800" smtClean="0"/>
              <a:t>BC=</a:t>
            </a:r>
            <a:br>
              <a:rPr lang="en-US" sz="1800" smtClean="0"/>
            </a:br>
            <a:r>
              <a:rPr lang="en-US" sz="1800" smtClean="0"/>
              <a:t> </a:t>
            </a:r>
            <a:br>
              <a:rPr lang="en-US" sz="1800" smtClean="0"/>
            </a:br>
            <a:r>
              <a:rPr lang="en-US" sz="1800" smtClean="0"/>
              <a:t>BC=</a:t>
            </a:r>
            <a:br>
              <a:rPr lang="en-US" sz="1800" smtClean="0"/>
            </a:br>
            <a:r>
              <a:rPr lang="en-US" sz="1800" smtClean="0"/>
              <a:t>...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391665" y="1551905"/>
            <a:ext cx="1536353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>
              <a:tabLst>
                <a:tab pos="3138488" algn="l"/>
                <a:tab pos="3770313" algn="l"/>
              </a:tabLst>
            </a:pPr>
            <a:r>
              <a:rPr lang="en-US" sz="1800" smtClean="0"/>
              <a:t>EIP=</a:t>
            </a:r>
            <a:br>
              <a:rPr lang="en-US" sz="1800" smtClean="0"/>
            </a:br>
            <a:r>
              <a:rPr lang="en-US" sz="1800" smtClean="0"/>
              <a:t>EIP=</a:t>
            </a:r>
            <a:br>
              <a:rPr lang="en-US" sz="1800" smtClean="0"/>
            </a:br>
            <a:r>
              <a:rPr lang="en-US" sz="1800" smtClean="0"/>
              <a:t>EIP=</a:t>
            </a:r>
            <a:br>
              <a:rPr lang="en-US" sz="1800" smtClean="0"/>
            </a:br>
            <a:r>
              <a:rPr lang="en-US" sz="1800" smtClean="0"/>
              <a:t>EIP=</a:t>
            </a:r>
            <a:br>
              <a:rPr lang="en-US" sz="1800" smtClean="0"/>
            </a:br>
            <a:r>
              <a:rPr lang="en-US" sz="1800" smtClean="0"/>
              <a:t/>
            </a:r>
            <a:br>
              <a:rPr lang="en-US" sz="1800" smtClean="0"/>
            </a:br>
            <a:r>
              <a:rPr lang="en-US" sz="1800" smtClean="0"/>
              <a:t>EIP=</a:t>
            </a:r>
            <a:br>
              <a:rPr lang="en-US" sz="1800" smtClean="0"/>
            </a:br>
            <a:r>
              <a:rPr lang="en-US" sz="1800" smtClean="0"/>
              <a:t> </a:t>
            </a:r>
            <a:br>
              <a:rPr lang="en-US" sz="1800" smtClean="0"/>
            </a:br>
            <a:r>
              <a:rPr lang="en-US" sz="1800" smtClean="0"/>
              <a:t>EIP=</a:t>
            </a:r>
            <a:br>
              <a:rPr lang="en-US" sz="1800" smtClean="0"/>
            </a:br>
            <a:r>
              <a:rPr lang="en-US" sz="1800" smtClean="0"/>
              <a:t>...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AVMs can detect real cheats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2366" y="4402184"/>
            <a:ext cx="7925063" cy="2159254"/>
          </a:xfrm>
        </p:spPr>
        <p:txBody>
          <a:bodyPr/>
          <a:lstStyle/>
          <a:p>
            <a:r>
              <a:rPr lang="en-US" smtClean="0"/>
              <a:t>Couldn't cheaters adapt their cheats?</a:t>
            </a:r>
          </a:p>
          <a:p>
            <a:r>
              <a:rPr lang="en-US" smtClean="0"/>
              <a:t>There are three types of cheats:</a:t>
            </a:r>
          </a:p>
          <a:p>
            <a:pPr marL="744538" lvl="1" indent="-287338">
              <a:buFont typeface="+mj-lt"/>
              <a:buAutoNum type="arabicPeriod"/>
            </a:pPr>
            <a:r>
              <a:rPr lang="en-US" smtClean="0"/>
              <a:t>Detection impossible (Example: Collusion)</a:t>
            </a:r>
          </a:p>
          <a:p>
            <a:pPr marL="744538" lvl="1" indent="-287338">
              <a:buFont typeface="+mj-lt"/>
              <a:buAutoNum type="arabicPeriod"/>
            </a:pPr>
            <a:r>
              <a:rPr lang="en-US" smtClean="0"/>
              <a:t>Detection not guaranteed, but evasion technically difficult</a:t>
            </a:r>
          </a:p>
          <a:p>
            <a:pPr marL="744538" lvl="1" indent="-287338">
              <a:buFont typeface="+mj-lt"/>
              <a:buAutoNum type="arabicPeriod"/>
            </a:pPr>
            <a:r>
              <a:rPr lang="en-US" smtClean="0"/>
              <a:t>Detection guaranteed (</a:t>
            </a:r>
            <a:r>
              <a:rPr lang="en-US" smtClean="0">
                <a:sym typeface="Symbol"/>
              </a:rPr>
              <a:t>15% of the cheats in our sample)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OSDI (October 4, 2010)</a:t>
            </a:r>
            <a:endParaRPr lang="en-GB"/>
          </a:p>
        </p:txBody>
      </p:sp>
      <p:pic>
        <p:nvPicPr>
          <p:cNvPr id="17" name="Picture 2" descr="MCj0432624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36953" y="3356082"/>
            <a:ext cx="807047" cy="807047"/>
          </a:xfrm>
          <a:prstGeom prst="rect">
            <a:avLst/>
          </a:prstGeom>
          <a:noFill/>
        </p:spPr>
      </p:pic>
      <p:pic>
        <p:nvPicPr>
          <p:cNvPr id="18" name="Picture 48" descr="MCj0431576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19866" y="3314735"/>
            <a:ext cx="904694" cy="911126"/>
          </a:xfrm>
          <a:prstGeom prst="rect">
            <a:avLst/>
          </a:prstGeom>
          <a:noFill/>
        </p:spPr>
      </p:pic>
      <p:sp>
        <p:nvSpPr>
          <p:cNvPr id="20" name="Rectangle 19"/>
          <p:cNvSpPr/>
          <p:nvPr/>
        </p:nvSpPr>
        <p:spPr bwMode="auto">
          <a:xfrm>
            <a:off x="7343663" y="2162433"/>
            <a:ext cx="1058238" cy="858170"/>
          </a:xfrm>
          <a:prstGeom prst="rect">
            <a:avLst/>
          </a:prstGeom>
          <a:solidFill>
            <a:srgbClr val="97FF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 bwMode="auto">
          <a:xfrm>
            <a:off x="7341951" y="3051425"/>
            <a:ext cx="1058238" cy="285964"/>
          </a:xfrm>
          <a:prstGeom prst="rect">
            <a:avLst/>
          </a:prstGeom>
          <a:solidFill>
            <a:srgbClr val="97FF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AVMM</a:t>
            </a:r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 rot="16200000">
            <a:off x="8245194" y="2399155"/>
            <a:ext cx="6811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AVM</a:t>
            </a:r>
            <a:endParaRPr lang="en-US"/>
          </a:p>
        </p:txBody>
      </p:sp>
      <p:pic>
        <p:nvPicPr>
          <p:cNvPr id="23" name="Picture 2" descr="C:\Users\ahae\AppData\Local\Microsoft\Windows\Temporary Internet Files\Content.IE5\WLXXAP26\MCj0431573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02171" y="2264063"/>
            <a:ext cx="662030" cy="666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6" descr="C:\Users\Andreas Haeberlen\AppData\Local\Microsoft\Windows\Temporary Internet Files\Content.IE5\40YUB0NL\MC900230286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66841" y="2480462"/>
            <a:ext cx="731683" cy="542918"/>
          </a:xfrm>
          <a:prstGeom prst="rect">
            <a:avLst/>
          </a:prstGeom>
          <a:noFill/>
        </p:spPr>
      </p:pic>
      <p:sp>
        <p:nvSpPr>
          <p:cNvPr id="38" name="TextBox 37"/>
          <p:cNvSpPr txBox="1"/>
          <p:nvPr/>
        </p:nvSpPr>
        <p:spPr>
          <a:xfrm>
            <a:off x="6480608" y="3315405"/>
            <a:ext cx="412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mtClean="0">
                <a:solidFill>
                  <a:srgbClr val="FF9900"/>
                </a:solidFill>
                <a:latin typeface="Showcard Gothic" pitchFamily="82" charset="0"/>
              </a:rPr>
              <a:t>?</a:t>
            </a:r>
            <a:endParaRPr lang="en-US" sz="3600">
              <a:solidFill>
                <a:srgbClr val="FF9900"/>
              </a:solidFill>
              <a:latin typeface="Showcard Gothic" pitchFamily="8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989560" y="1849068"/>
            <a:ext cx="412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mtClean="0">
                <a:solidFill>
                  <a:srgbClr val="FF9900"/>
                </a:solidFill>
                <a:latin typeface="Showcard Gothic" pitchFamily="82" charset="0"/>
              </a:rPr>
              <a:t>?</a:t>
            </a:r>
            <a:endParaRPr lang="en-US" sz="3600">
              <a:solidFill>
                <a:srgbClr val="FF9900"/>
              </a:solidFill>
              <a:latin typeface="Showcard Gothic" pitchFamily="8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340565" y="2174463"/>
            <a:ext cx="412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mtClean="0">
                <a:solidFill>
                  <a:srgbClr val="FF9900"/>
                </a:solidFill>
                <a:latin typeface="Showcard Gothic" pitchFamily="82" charset="0"/>
              </a:rPr>
              <a:t>?</a:t>
            </a:r>
            <a:endParaRPr lang="en-US" sz="3600">
              <a:solidFill>
                <a:srgbClr val="FF9900"/>
              </a:solidFill>
              <a:latin typeface="Showcard Gothic" pitchFamily="8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134619" y="2932345"/>
            <a:ext cx="412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mtClean="0">
                <a:solidFill>
                  <a:srgbClr val="FF9900"/>
                </a:solidFill>
                <a:latin typeface="Showcard Gothic" pitchFamily="82" charset="0"/>
              </a:rPr>
              <a:t>?</a:t>
            </a:r>
            <a:endParaRPr lang="en-US" sz="3600">
              <a:solidFill>
                <a:srgbClr val="FF9900"/>
              </a:solidFill>
              <a:latin typeface="Showcard Gothic" pitchFamily="8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137841" y="2602832"/>
            <a:ext cx="412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mtClean="0">
                <a:solidFill>
                  <a:srgbClr val="FF9900"/>
                </a:solidFill>
                <a:latin typeface="Showcard Gothic" pitchFamily="82" charset="0"/>
              </a:rPr>
              <a:t>?</a:t>
            </a:r>
            <a:endParaRPr lang="en-US" sz="3600">
              <a:solidFill>
                <a:srgbClr val="FF9900"/>
              </a:solidFill>
              <a:latin typeface="Showcard Gothic" pitchFamily="82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076954" y="1811999"/>
            <a:ext cx="412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mtClean="0">
                <a:solidFill>
                  <a:srgbClr val="FF9900"/>
                </a:solidFill>
                <a:latin typeface="Showcard Gothic" pitchFamily="82" charset="0"/>
              </a:rPr>
              <a:t>?</a:t>
            </a:r>
            <a:endParaRPr lang="en-US" sz="3600">
              <a:solidFill>
                <a:srgbClr val="FF9900"/>
              </a:solidFill>
              <a:latin typeface="Showcard Gothic" pitchFamily="8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030749" y="3397783"/>
            <a:ext cx="412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mtClean="0">
                <a:solidFill>
                  <a:srgbClr val="FF9900"/>
                </a:solidFill>
                <a:latin typeface="Showcard Gothic" pitchFamily="82" charset="0"/>
              </a:rPr>
              <a:t>?</a:t>
            </a:r>
            <a:endParaRPr lang="en-US" sz="3600">
              <a:solidFill>
                <a:srgbClr val="FF9900"/>
              </a:solidFill>
              <a:latin typeface="Showcard Gothic" pitchFamily="8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981967" y="3030874"/>
            <a:ext cx="30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FF9900"/>
                </a:solidFill>
                <a:latin typeface="Showcard Gothic" pitchFamily="82" charset="0"/>
              </a:rPr>
              <a:t>?</a:t>
            </a:r>
            <a:endParaRPr lang="en-US" sz="3600">
              <a:solidFill>
                <a:srgbClr val="FF9900"/>
              </a:solidFill>
              <a:latin typeface="Showcard Gothic" pitchFamily="82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007670" y="2494905"/>
            <a:ext cx="30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FF9900"/>
                </a:solidFill>
                <a:latin typeface="Showcard Gothic" pitchFamily="82" charset="0"/>
              </a:rPr>
              <a:t>?</a:t>
            </a:r>
            <a:endParaRPr lang="en-US" sz="3600">
              <a:solidFill>
                <a:srgbClr val="FF9900"/>
              </a:solidFill>
              <a:latin typeface="Showcard Gothic" pitchFamily="82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043645" y="3068537"/>
            <a:ext cx="30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FF9900"/>
                </a:solidFill>
                <a:latin typeface="Showcard Gothic" pitchFamily="82" charset="0"/>
              </a:rPr>
              <a:t>?</a:t>
            </a:r>
            <a:endParaRPr lang="en-US" sz="3600">
              <a:solidFill>
                <a:srgbClr val="FF9900"/>
              </a:solidFill>
              <a:latin typeface="Showcard Gothic" pitchFamily="82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452846" y="2491481"/>
            <a:ext cx="30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FF9900"/>
                </a:solidFill>
                <a:latin typeface="Showcard Gothic" pitchFamily="82" charset="0"/>
              </a:rPr>
              <a:t>?</a:t>
            </a:r>
            <a:endParaRPr lang="en-US" sz="3600">
              <a:solidFill>
                <a:srgbClr val="FF9900"/>
              </a:solidFill>
              <a:latin typeface="Showcard Gothi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4.81481E-6 L -2.77778E-7 0.06481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2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4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6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8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1" animBg="1"/>
      <p:bldP spid="31" grpId="1" animBg="1"/>
      <p:bldP spid="38" grpId="0"/>
      <p:bldP spid="32" grpId="0"/>
      <p:bldP spid="33" grpId="0"/>
      <p:bldP spid="34" grpId="0"/>
      <p:bldP spid="35" grpId="0"/>
      <p:bldP spid="36" grpId="0"/>
      <p:bldP spid="37" grpId="0"/>
      <p:bldP spid="28" grpId="0"/>
      <p:bldP spid="39" grpId="0"/>
      <p:bldP spid="40" grpId="0"/>
      <p:bldP spid="4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Impact on frame rate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317" y="5100271"/>
            <a:ext cx="7903684" cy="1333040"/>
          </a:xfrm>
        </p:spPr>
        <p:txBody>
          <a:bodyPr/>
          <a:lstStyle/>
          <a:p>
            <a:r>
              <a:rPr lang="en-US" smtClean="0"/>
              <a:t>Frame rate is ~13% lower than on bare hw</a:t>
            </a:r>
          </a:p>
          <a:p>
            <a:pPr lvl="1"/>
            <a:r>
              <a:rPr lang="en-US" smtClean="0"/>
              <a:t>137fps is still a lot! 60--80fps generally recommended</a:t>
            </a:r>
          </a:p>
          <a:p>
            <a:pPr lvl="1"/>
            <a:r>
              <a:rPr lang="en-US" smtClean="0"/>
              <a:t>11% due to logging; additional cost for accountability is small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OSDI (October 4, 2010)</a:t>
            </a:r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2027147" y="1371600"/>
            <a:ext cx="603050" cy="3877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200</a:t>
            </a:r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1702196" y="1565725"/>
            <a:ext cx="6038200" cy="2961502"/>
            <a:chOff x="1702196" y="1565725"/>
            <a:chExt cx="6038200" cy="2961502"/>
          </a:xfrm>
        </p:grpSpPr>
        <p:cxnSp>
          <p:nvCxnSpPr>
            <p:cNvPr id="10" name="Straight Connector 9"/>
            <p:cNvCxnSpPr/>
            <p:nvPr/>
          </p:nvCxnSpPr>
          <p:spPr bwMode="auto">
            <a:xfrm rot="5400000">
              <a:off x="1217258" y="2948448"/>
              <a:ext cx="276544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>
              <a:off x="2592324" y="4335442"/>
              <a:ext cx="5148072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>
              <a:off x="2596896" y="1579285"/>
              <a:ext cx="8229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>
              <a:off x="2602992" y="2272017"/>
              <a:ext cx="8229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>
              <a:off x="2604516" y="2955887"/>
              <a:ext cx="8229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2601468" y="3644187"/>
              <a:ext cx="8229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" name="TextBox 18"/>
            <p:cNvSpPr txBox="1"/>
            <p:nvPr/>
          </p:nvSpPr>
          <p:spPr>
            <a:xfrm>
              <a:off x="2010583" y="2068378"/>
              <a:ext cx="603050" cy="3877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150</a:t>
              </a:r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003958" y="2755523"/>
              <a:ext cx="603050" cy="3877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100</a:t>
              </a:r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126697" y="3442668"/>
              <a:ext cx="463588" cy="3877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50</a:t>
              </a:r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269313" y="4139446"/>
              <a:ext cx="324128" cy="3877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0</a:t>
              </a:r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 rot="16200000">
              <a:off x="942197" y="2782417"/>
              <a:ext cx="18585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/>
                <a:t>Average frame rate</a:t>
              </a:r>
              <a:endParaRPr lang="en-US" sz="1600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2661273" y="4328891"/>
            <a:ext cx="9250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/>
              <a:t>Bare</a:t>
            </a:r>
            <a:br>
              <a:rPr lang="en-US" sz="1400" smtClean="0"/>
            </a:br>
            <a:r>
              <a:rPr lang="en-US" sz="1400" smtClean="0"/>
              <a:t>hardware</a:t>
            </a:r>
            <a:endParaRPr lang="en-US" sz="1400"/>
          </a:p>
        </p:txBody>
      </p:sp>
      <p:sp>
        <p:nvSpPr>
          <p:cNvPr id="26" name="TextBox 25"/>
          <p:cNvSpPr txBox="1"/>
          <p:nvPr/>
        </p:nvSpPr>
        <p:spPr>
          <a:xfrm>
            <a:off x="3593486" y="4341736"/>
            <a:ext cx="11544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/>
              <a:t>VMware</a:t>
            </a:r>
            <a:br>
              <a:rPr lang="en-US" sz="1400" smtClean="0"/>
            </a:br>
            <a:r>
              <a:rPr lang="en-US" sz="1400" smtClean="0"/>
              <a:t>(no logging)</a:t>
            </a:r>
            <a:endParaRPr lang="en-US" sz="1400"/>
          </a:p>
        </p:txBody>
      </p:sp>
      <p:sp>
        <p:nvSpPr>
          <p:cNvPr id="27" name="TextBox 26"/>
          <p:cNvSpPr txBox="1"/>
          <p:nvPr/>
        </p:nvSpPr>
        <p:spPr>
          <a:xfrm>
            <a:off x="4727288" y="4335314"/>
            <a:ext cx="9012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/>
              <a:t>VMware</a:t>
            </a:r>
            <a:br>
              <a:rPr lang="en-US" sz="1400" smtClean="0"/>
            </a:br>
            <a:r>
              <a:rPr lang="en-US" sz="1400" smtClean="0"/>
              <a:t>(logging)</a:t>
            </a:r>
            <a:endParaRPr lang="en-US" sz="1400"/>
          </a:p>
        </p:txBody>
      </p:sp>
      <p:sp>
        <p:nvSpPr>
          <p:cNvPr id="28" name="TextBox 27"/>
          <p:cNvSpPr txBox="1"/>
          <p:nvPr/>
        </p:nvSpPr>
        <p:spPr>
          <a:xfrm>
            <a:off x="5661209" y="4338526"/>
            <a:ext cx="10695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/>
              <a:t>AVMM</a:t>
            </a:r>
            <a:br>
              <a:rPr lang="en-US" sz="1400" smtClean="0"/>
            </a:br>
            <a:r>
              <a:rPr lang="en-US" sz="1400" smtClean="0"/>
              <a:t>(no crypto)</a:t>
            </a:r>
            <a:endParaRPr lang="en-US" sz="1400"/>
          </a:p>
        </p:txBody>
      </p:sp>
      <p:sp>
        <p:nvSpPr>
          <p:cNvPr id="29" name="TextBox 28"/>
          <p:cNvSpPr txBox="1"/>
          <p:nvPr/>
        </p:nvSpPr>
        <p:spPr>
          <a:xfrm>
            <a:off x="6905755" y="4332105"/>
            <a:ext cx="6703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/>
              <a:t>AVMM</a:t>
            </a:r>
            <a:br>
              <a:rPr lang="en-US" sz="1400" smtClean="0"/>
            </a:br>
            <a:endParaRPr lang="en-US" sz="1400"/>
          </a:p>
        </p:txBody>
      </p:sp>
      <p:sp>
        <p:nvSpPr>
          <p:cNvPr id="30" name="Rectangle 29"/>
          <p:cNvSpPr/>
          <p:nvPr/>
        </p:nvSpPr>
        <p:spPr bwMode="auto">
          <a:xfrm>
            <a:off x="2863970" y="2171188"/>
            <a:ext cx="166777" cy="2157036"/>
          </a:xfrm>
          <a:prstGeom prst="rect">
            <a:avLst/>
          </a:prstGeom>
          <a:solidFill>
            <a:srgbClr val="008AF2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 bwMode="auto">
          <a:xfrm>
            <a:off x="3027872" y="2190698"/>
            <a:ext cx="166777" cy="2137527"/>
          </a:xfrm>
          <a:prstGeom prst="rect">
            <a:avLst/>
          </a:prstGeom>
          <a:solidFill>
            <a:srgbClr val="008AF2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 bwMode="auto">
          <a:xfrm>
            <a:off x="3191774" y="2087582"/>
            <a:ext cx="166777" cy="2237856"/>
          </a:xfrm>
          <a:prstGeom prst="rect">
            <a:avLst/>
          </a:prstGeom>
          <a:solidFill>
            <a:srgbClr val="008AF2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 bwMode="auto">
          <a:xfrm>
            <a:off x="3902015" y="2230743"/>
            <a:ext cx="166777" cy="210687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 bwMode="auto">
          <a:xfrm>
            <a:off x="4065917" y="2250252"/>
            <a:ext cx="166777" cy="20873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 bwMode="auto">
          <a:xfrm>
            <a:off x="4229819" y="2113695"/>
            <a:ext cx="166777" cy="222113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 bwMode="auto">
          <a:xfrm>
            <a:off x="4928559" y="2509430"/>
            <a:ext cx="166777" cy="1828187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 bwMode="auto">
          <a:xfrm>
            <a:off x="5092461" y="2397957"/>
            <a:ext cx="166777" cy="1936875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 bwMode="auto">
          <a:xfrm>
            <a:off x="5262114" y="2319923"/>
            <a:ext cx="166777" cy="2017695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 bwMode="auto">
          <a:xfrm>
            <a:off x="5943601" y="2587462"/>
            <a:ext cx="166777" cy="1747369"/>
          </a:xfrm>
          <a:prstGeom prst="rect">
            <a:avLst/>
          </a:prstGeom>
          <a:solidFill>
            <a:srgbClr val="FF99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 bwMode="auto">
          <a:xfrm>
            <a:off x="6113254" y="2506642"/>
            <a:ext cx="166777" cy="1830974"/>
          </a:xfrm>
          <a:prstGeom prst="rect">
            <a:avLst/>
          </a:prstGeom>
          <a:solidFill>
            <a:srgbClr val="FF99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 bwMode="auto">
          <a:xfrm>
            <a:off x="6277156" y="2431398"/>
            <a:ext cx="166777" cy="1903432"/>
          </a:xfrm>
          <a:prstGeom prst="rect">
            <a:avLst/>
          </a:prstGeom>
          <a:solidFill>
            <a:srgbClr val="FF99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 bwMode="auto">
          <a:xfrm>
            <a:off x="6987398" y="2453692"/>
            <a:ext cx="166777" cy="1883923"/>
          </a:xfrm>
          <a:prstGeom prst="rect">
            <a:avLst/>
          </a:prstGeom>
          <a:solidFill>
            <a:srgbClr val="FF99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 bwMode="auto">
          <a:xfrm>
            <a:off x="7151300" y="2484348"/>
            <a:ext cx="166777" cy="1853268"/>
          </a:xfrm>
          <a:prstGeom prst="rect">
            <a:avLst/>
          </a:prstGeom>
          <a:solidFill>
            <a:srgbClr val="FF99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 bwMode="auto">
          <a:xfrm>
            <a:off x="7320952" y="2403531"/>
            <a:ext cx="166777" cy="1931300"/>
          </a:xfrm>
          <a:prstGeom prst="rect">
            <a:avLst/>
          </a:prstGeom>
          <a:solidFill>
            <a:srgbClr val="FF99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 bwMode="auto">
          <a:xfrm rot="5400000" flipH="1" flipV="1">
            <a:off x="5260189" y="-190814"/>
            <a:ext cx="20086" cy="464574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7779468" y="1942723"/>
            <a:ext cx="9594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rgbClr val="FF0000"/>
                </a:solidFill>
                <a:sym typeface="Symbol"/>
              </a:rPr>
              <a:t></a:t>
            </a:r>
            <a:r>
              <a:rPr lang="en-US" sz="1600" smtClean="0">
                <a:solidFill>
                  <a:srgbClr val="FF0000"/>
                </a:solidFill>
              </a:rPr>
              <a:t>158fps</a:t>
            </a:r>
            <a:endParaRPr lang="en-US" sz="1600">
              <a:solidFill>
                <a:srgbClr val="FF0000"/>
              </a:solidFill>
            </a:endParaRPr>
          </a:p>
        </p:txBody>
      </p:sp>
      <p:cxnSp>
        <p:nvCxnSpPr>
          <p:cNvPr id="52" name="Straight Arrow Connector 51"/>
          <p:cNvCxnSpPr>
            <a:endCxn id="43" idx="0"/>
          </p:cNvCxnSpPr>
          <p:nvPr/>
        </p:nvCxnSpPr>
        <p:spPr bwMode="auto">
          <a:xfrm rot="16200000" flipH="1">
            <a:off x="7052172" y="2301831"/>
            <a:ext cx="357572" cy="746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4" name="TextBox 53"/>
          <p:cNvSpPr txBox="1"/>
          <p:nvPr/>
        </p:nvSpPr>
        <p:spPr>
          <a:xfrm>
            <a:off x="7414788" y="2133601"/>
            <a:ext cx="6848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rgbClr val="FF0000"/>
                </a:solidFill>
              </a:rPr>
              <a:t>-13%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280112" y="1273768"/>
            <a:ext cx="21963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smtClean="0">
                <a:solidFill>
                  <a:srgbClr val="FF0000"/>
                </a:solidFill>
              </a:rPr>
              <a:t>Different machines with different players</a:t>
            </a:r>
            <a:endParaRPr lang="en-US" sz="1600">
              <a:solidFill>
                <a:srgbClr val="FF0000"/>
              </a:solidFill>
            </a:endParaRPr>
          </a:p>
        </p:txBody>
      </p:sp>
      <p:cxnSp>
        <p:nvCxnSpPr>
          <p:cNvPr id="57" name="Straight Arrow Connector 56"/>
          <p:cNvCxnSpPr>
            <a:endCxn id="30" idx="0"/>
          </p:cNvCxnSpPr>
          <p:nvPr/>
        </p:nvCxnSpPr>
        <p:spPr bwMode="auto">
          <a:xfrm rot="5400000">
            <a:off x="2888723" y="1661802"/>
            <a:ext cx="568023" cy="45074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9" name="Straight Arrow Connector 58"/>
          <p:cNvCxnSpPr>
            <a:endCxn id="31" idx="0"/>
          </p:cNvCxnSpPr>
          <p:nvPr/>
        </p:nvCxnSpPr>
        <p:spPr bwMode="auto">
          <a:xfrm rot="5400000">
            <a:off x="3044328" y="1824560"/>
            <a:ext cx="433071" cy="29920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1" name="Straight Arrow Connector 60"/>
          <p:cNvCxnSpPr>
            <a:endCxn id="32" idx="0"/>
          </p:cNvCxnSpPr>
          <p:nvPr/>
        </p:nvCxnSpPr>
        <p:spPr bwMode="auto">
          <a:xfrm rot="5400000">
            <a:off x="3245797" y="1824060"/>
            <a:ext cx="292888" cy="23415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4" name="Oval 63"/>
          <p:cNvSpPr/>
          <p:nvPr/>
        </p:nvSpPr>
        <p:spPr bwMode="auto">
          <a:xfrm>
            <a:off x="4724400" y="1972235"/>
            <a:ext cx="869576" cy="582706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Arrow Connector 49"/>
          <p:cNvCxnSpPr/>
          <p:nvPr/>
        </p:nvCxnSpPr>
        <p:spPr bwMode="auto">
          <a:xfrm rot="5400000">
            <a:off x="5025179" y="2271795"/>
            <a:ext cx="268147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4813713" y="1659278"/>
            <a:ext cx="6848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rgbClr val="FF0000"/>
                </a:solidFill>
              </a:rPr>
              <a:t>-11%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565625" y="3305228"/>
            <a:ext cx="149258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/>
              <a:t>No fps cap</a:t>
            </a:r>
            <a:br>
              <a:rPr lang="en-US" sz="1400" smtClean="0"/>
            </a:br>
            <a:r>
              <a:rPr lang="en-US" sz="1400" smtClean="0"/>
              <a:t>Window mode</a:t>
            </a:r>
            <a:br>
              <a:rPr lang="en-US" sz="1400" smtClean="0"/>
            </a:br>
            <a:r>
              <a:rPr lang="en-US" sz="1400" smtClean="0"/>
              <a:t>800x600</a:t>
            </a:r>
            <a:br>
              <a:rPr lang="en-US" sz="1400" smtClean="0"/>
            </a:br>
            <a:r>
              <a:rPr lang="en-US" sz="1400" smtClean="0"/>
              <a:t>Softw. rendering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xit" presetSubtype="0" fill="hold" grpId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300"/>
                            </p:stCondLst>
                            <p:childTnLst>
                              <p:par>
                                <p:cTn id="127" presetID="1" presetClass="entr" presetSubtype="0" fill="hold" grpId="2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600"/>
                            </p:stCondLst>
                            <p:childTnLst>
                              <p:par>
                                <p:cTn id="130" presetID="1" presetClass="exit" presetSubtype="0" fill="hold" grpId="3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900"/>
                            </p:stCondLst>
                            <p:childTnLst>
                              <p:par>
                                <p:cTn id="133" presetID="1" presetClass="entr" presetSubtype="0" fill="hold" grpId="4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200"/>
                            </p:stCondLst>
                            <p:childTnLst>
                              <p:par>
                                <p:cTn id="1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700"/>
                            </p:stCondLst>
                            <p:childTnLst>
                              <p:par>
                                <p:cTn id="1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4" grpId="0"/>
      <p:bldP spid="26" grpId="0"/>
      <p:bldP spid="27" grpId="0"/>
      <p:bldP spid="28" grpId="0"/>
      <p:bldP spid="29" grpId="0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9" grpId="0"/>
      <p:bldP spid="49" grpId="1"/>
      <p:bldP spid="54" grpId="0"/>
      <p:bldP spid="55" grpId="0"/>
      <p:bldP spid="55" grpId="1"/>
      <p:bldP spid="64" grpId="0" animBg="1"/>
      <p:bldP spid="64" grpId="1" animBg="1"/>
      <p:bldP spid="64" grpId="2" animBg="1"/>
      <p:bldP spid="64" grpId="3" animBg="1"/>
      <p:bldP spid="64" grpId="4" animBg="1"/>
      <p:bldP spid="5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Cost of auditing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547" y="5020236"/>
            <a:ext cx="7947454" cy="1335740"/>
          </a:xfrm>
        </p:spPr>
        <p:txBody>
          <a:bodyPr/>
          <a:lstStyle/>
          <a:p>
            <a:r>
              <a:rPr lang="en-US" smtClean="0"/>
              <a:t>When auditing a player after a one-hour game,</a:t>
            </a:r>
          </a:p>
          <a:p>
            <a:pPr lvl="1"/>
            <a:r>
              <a:rPr lang="en-US" smtClean="0"/>
              <a:t>How big is the log we have to download?</a:t>
            </a:r>
          </a:p>
          <a:p>
            <a:pPr lvl="1"/>
            <a:r>
              <a:rPr lang="en-US" smtClean="0"/>
              <a:t>How much time is needed for replay?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OSDI (October 4, 2010)</a:t>
            </a:r>
            <a:endParaRPr lang="en-GB"/>
          </a:p>
        </p:txBody>
      </p:sp>
      <p:cxnSp>
        <p:nvCxnSpPr>
          <p:cNvPr id="8" name="Straight Connector 7"/>
          <p:cNvCxnSpPr/>
          <p:nvPr/>
        </p:nvCxnSpPr>
        <p:spPr bwMode="auto">
          <a:xfrm rot="5400000">
            <a:off x="1398495" y="3021105"/>
            <a:ext cx="2689411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2725271" y="4383741"/>
            <a:ext cx="5002305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3450199" y="4374776"/>
            <a:ext cx="1083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VMware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054009" y="4383741"/>
            <a:ext cx="8783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AVMM</a:t>
            </a:r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 rot="16200000">
            <a:off x="603907" y="2861085"/>
            <a:ext cx="27769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/>
              <a:t>Average log growth (MB/minute)</a:t>
            </a:r>
            <a:endParaRPr lang="en-US" sz="1400"/>
          </a:p>
        </p:txBody>
      </p:sp>
      <p:sp>
        <p:nvSpPr>
          <p:cNvPr id="14" name="TextBox 13"/>
          <p:cNvSpPr txBox="1"/>
          <p:nvPr/>
        </p:nvSpPr>
        <p:spPr>
          <a:xfrm>
            <a:off x="2290007" y="1479176"/>
            <a:ext cx="463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mtClean="0"/>
              <a:t>12</a:t>
            </a:r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290008" y="1918447"/>
            <a:ext cx="463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mtClean="0"/>
              <a:t>10</a:t>
            </a:r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438433" y="2366684"/>
            <a:ext cx="3241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mtClean="0"/>
              <a:t>8</a:t>
            </a:r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29466" y="2823886"/>
            <a:ext cx="3241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mtClean="0"/>
              <a:t>6</a:t>
            </a: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420496" y="3263166"/>
            <a:ext cx="3241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mtClean="0"/>
              <a:t>4</a:t>
            </a:r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411526" y="3720376"/>
            <a:ext cx="3241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mtClean="0"/>
              <a:t>2</a:t>
            </a: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411521" y="4168621"/>
            <a:ext cx="3241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mtClean="0"/>
              <a:t>0</a:t>
            </a:r>
            <a:endParaRPr lang="en-US"/>
          </a:p>
        </p:txBody>
      </p:sp>
      <p:sp>
        <p:nvSpPr>
          <p:cNvPr id="21" name="Rectangle 20"/>
          <p:cNvSpPr/>
          <p:nvPr/>
        </p:nvSpPr>
        <p:spPr bwMode="auto">
          <a:xfrm>
            <a:off x="3854824" y="3101788"/>
            <a:ext cx="510988" cy="1281953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 bwMode="auto">
          <a:xfrm>
            <a:off x="6355978" y="2581836"/>
            <a:ext cx="510988" cy="1801906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 bwMode="auto">
          <a:xfrm>
            <a:off x="6355978" y="2572872"/>
            <a:ext cx="510988" cy="519952"/>
          </a:xfrm>
          <a:prstGeom prst="rect">
            <a:avLst/>
          </a:prstGeom>
          <a:solidFill>
            <a:srgbClr val="FF99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 bwMode="auto">
          <a:xfrm>
            <a:off x="3621742" y="4088989"/>
            <a:ext cx="510988" cy="295835"/>
          </a:xfrm>
          <a:prstGeom prst="rect">
            <a:avLst/>
          </a:prstGeom>
          <a:solidFill>
            <a:srgbClr val="0000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 bwMode="auto">
          <a:xfrm>
            <a:off x="6104965" y="3827930"/>
            <a:ext cx="510988" cy="555812"/>
          </a:xfrm>
          <a:prstGeom prst="rect">
            <a:avLst/>
          </a:prstGeom>
          <a:solidFill>
            <a:srgbClr val="0000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2733500" y="1679231"/>
            <a:ext cx="124919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2731930" y="2135064"/>
            <a:ext cx="124919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2728513" y="2578595"/>
            <a:ext cx="124919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2741498" y="3030329"/>
            <a:ext cx="124919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2748129" y="3473861"/>
            <a:ext cx="124919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2752913" y="3925594"/>
            <a:ext cx="124919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7343575" y="2210636"/>
            <a:ext cx="14141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~8 MB</a:t>
            </a:r>
            <a:br>
              <a:rPr lang="en-US" smtClean="0">
                <a:solidFill>
                  <a:srgbClr val="FF0000"/>
                </a:solidFill>
              </a:rPr>
            </a:br>
            <a:r>
              <a:rPr lang="en-US" smtClean="0">
                <a:solidFill>
                  <a:srgbClr val="FF0000"/>
                </a:solidFill>
              </a:rPr>
              <a:t>per minute</a:t>
            </a:r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36" name="Straight Arrow Connector 35"/>
          <p:cNvCxnSpPr>
            <a:stCxn id="34" idx="1"/>
          </p:cNvCxnSpPr>
          <p:nvPr/>
        </p:nvCxnSpPr>
        <p:spPr bwMode="auto">
          <a:xfrm rot="10800000">
            <a:off x="6852977" y="2562331"/>
            <a:ext cx="490599" cy="224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4425432" y="2421653"/>
            <a:ext cx="172387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2.47 MB</a:t>
            </a:r>
            <a:br>
              <a:rPr lang="en-US" smtClean="0">
                <a:solidFill>
                  <a:srgbClr val="FF0000"/>
                </a:solidFill>
              </a:rPr>
            </a:br>
            <a:r>
              <a:rPr lang="en-US" smtClean="0">
                <a:solidFill>
                  <a:srgbClr val="FF0000"/>
                </a:solidFill>
              </a:rPr>
              <a:t>per minute</a:t>
            </a:r>
            <a:br>
              <a:rPr lang="en-US" smtClean="0">
                <a:solidFill>
                  <a:srgbClr val="FF0000"/>
                </a:solidFill>
              </a:rPr>
            </a:br>
            <a:r>
              <a:rPr lang="en-US" smtClean="0">
                <a:solidFill>
                  <a:srgbClr val="FF0000"/>
                </a:solidFill>
              </a:rPr>
              <a:t>(compressed)</a:t>
            </a:r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>
            <a:off x="5647174" y="3416440"/>
            <a:ext cx="432079" cy="42203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Box 40"/>
          <p:cNvSpPr txBox="1"/>
          <p:nvPr/>
        </p:nvSpPr>
        <p:spPr>
          <a:xfrm>
            <a:off x="6389896" y="5508806"/>
            <a:ext cx="10310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33CC33"/>
                </a:solidFill>
              </a:rPr>
              <a:t>148 MB</a:t>
            </a:r>
            <a:endParaRPr lang="en-US">
              <a:solidFill>
                <a:srgbClr val="33CC33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884202" y="1498878"/>
            <a:ext cx="17341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Added by</a:t>
            </a:r>
            <a:br>
              <a:rPr lang="en-US" smtClean="0">
                <a:solidFill>
                  <a:srgbClr val="FF0000"/>
                </a:solidFill>
              </a:rPr>
            </a:br>
            <a:r>
              <a:rPr lang="en-US" smtClean="0">
                <a:solidFill>
                  <a:srgbClr val="FF0000"/>
                </a:solidFill>
              </a:rPr>
              <a:t>accountability</a:t>
            </a:r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44" name="Straight Arrow Connector 43"/>
          <p:cNvCxnSpPr>
            <a:endCxn id="23" idx="0"/>
          </p:cNvCxnSpPr>
          <p:nvPr/>
        </p:nvCxnSpPr>
        <p:spPr bwMode="auto">
          <a:xfrm rot="16200000" flipH="1">
            <a:off x="6184342" y="2145741"/>
            <a:ext cx="432573" cy="42168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6162026" y="5879960"/>
            <a:ext cx="1188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~ 1 hour</a:t>
            </a:r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51" name="Straight Connector 50"/>
          <p:cNvCxnSpPr/>
          <p:nvPr/>
        </p:nvCxnSpPr>
        <p:spPr bwMode="auto">
          <a:xfrm>
            <a:off x="4371033" y="3104940"/>
            <a:ext cx="1979525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00"/>
                            </p:stCondLst>
                            <p:childTnLst>
                              <p:par>
                                <p:cTn id="103" presetID="1" presetClass="entr" presetSubtype="0" fill="hold" grpId="2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600"/>
                            </p:stCondLst>
                            <p:childTnLst>
                              <p:par>
                                <p:cTn id="106" presetID="1" presetClass="exit" presetSubtype="0" fill="hold" grpId="3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900"/>
                            </p:stCondLst>
                            <p:childTnLst>
                              <p:par>
                                <p:cTn id="109" presetID="1" presetClass="entr" presetSubtype="0" fill="hold" grpId="4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 animBg="1"/>
      <p:bldP spid="22" grpId="0" animBg="1"/>
      <p:bldP spid="23" grpId="0" animBg="1"/>
      <p:bldP spid="24" grpId="0" animBg="1"/>
      <p:bldP spid="25" grpId="0" animBg="1"/>
      <p:bldP spid="34" grpId="0"/>
      <p:bldP spid="34" grpId="1"/>
      <p:bldP spid="38" grpId="0"/>
      <p:bldP spid="38" grpId="1"/>
      <p:bldP spid="41" grpId="0"/>
      <p:bldP spid="42" grpId="0"/>
      <p:bldP spid="45" grpId="0"/>
      <p:bldP spid="45" grpId="1"/>
      <p:bldP spid="45" grpId="2"/>
      <p:bldP spid="45" grpId="3"/>
      <p:bldP spid="45" grpId="4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2" name="Straight Connector 181"/>
          <p:cNvCxnSpPr/>
          <p:nvPr/>
        </p:nvCxnSpPr>
        <p:spPr bwMode="auto">
          <a:xfrm>
            <a:off x="4794069" y="3513909"/>
            <a:ext cx="2024743" cy="64008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4" name="Straight Connector 183"/>
          <p:cNvCxnSpPr/>
          <p:nvPr/>
        </p:nvCxnSpPr>
        <p:spPr bwMode="auto">
          <a:xfrm rot="5400000" flipH="1" flipV="1">
            <a:off x="4127864" y="2899955"/>
            <a:ext cx="1332411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5" name="Donut 174"/>
          <p:cNvSpPr/>
          <p:nvPr/>
        </p:nvSpPr>
        <p:spPr bwMode="auto">
          <a:xfrm>
            <a:off x="1588670" y="3657600"/>
            <a:ext cx="587829" cy="209006"/>
          </a:xfrm>
          <a:prstGeom prst="donut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Scenario: Multiplayer game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5264332"/>
            <a:ext cx="7772400" cy="1070609"/>
          </a:xfrm>
        </p:spPr>
        <p:txBody>
          <a:bodyPr/>
          <a:lstStyle/>
          <a:p>
            <a:r>
              <a:rPr lang="en-US" smtClean="0"/>
              <a:t>Alice decides to play a game of Counterstrike with Bob and Charlie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OSDI (October 4, 2010)</a:t>
            </a:r>
            <a:endParaRPr lang="en-GB"/>
          </a:p>
        </p:txBody>
      </p:sp>
      <p:pic>
        <p:nvPicPr>
          <p:cNvPr id="7" name="Picture 19" descr="greenguy"/>
          <p:cNvPicPr>
            <a:picLocks noChangeAspect="1" noChangeArrowheads="1"/>
          </p:cNvPicPr>
          <p:nvPr/>
        </p:nvPicPr>
        <p:blipFill>
          <a:blip r:embed="rId3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1459378" y="3727369"/>
            <a:ext cx="815658" cy="815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MCj0432624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53368" y="3698418"/>
            <a:ext cx="807047" cy="807047"/>
          </a:xfrm>
          <a:prstGeom prst="rect">
            <a:avLst/>
          </a:prstGeom>
          <a:noFill/>
        </p:spPr>
      </p:pic>
      <p:pic>
        <p:nvPicPr>
          <p:cNvPr id="9" name="Picture 8" descr="MCj0432623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58357" y="1774780"/>
            <a:ext cx="817699" cy="817699"/>
          </a:xfrm>
          <a:prstGeom prst="rect">
            <a:avLst/>
          </a:prstGeom>
          <a:noFill/>
        </p:spPr>
      </p:pic>
      <p:pic>
        <p:nvPicPr>
          <p:cNvPr id="10" name="Picture 48" descr="MCj0431576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00802" y="3668359"/>
            <a:ext cx="904694" cy="911126"/>
          </a:xfrm>
          <a:prstGeom prst="rect">
            <a:avLst/>
          </a:prstGeom>
          <a:noFill/>
        </p:spPr>
      </p:pic>
      <p:pic>
        <p:nvPicPr>
          <p:cNvPr id="12" name="Picture 48" descr="MCj0431576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4367349" y="1804723"/>
            <a:ext cx="904694" cy="911126"/>
          </a:xfrm>
          <a:prstGeom prst="rect">
            <a:avLst/>
          </a:prstGeom>
          <a:noFill/>
        </p:spPr>
      </p:pic>
      <p:sp>
        <p:nvSpPr>
          <p:cNvPr id="176" name="TextBox 175"/>
          <p:cNvSpPr txBox="1"/>
          <p:nvPr/>
        </p:nvSpPr>
        <p:spPr>
          <a:xfrm>
            <a:off x="1471104" y="4467497"/>
            <a:ext cx="849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Alice</a:t>
            </a:r>
            <a:endParaRPr lang="en-US"/>
          </a:p>
        </p:txBody>
      </p:sp>
      <p:sp>
        <p:nvSpPr>
          <p:cNvPr id="177" name="TextBox 176"/>
          <p:cNvSpPr txBox="1"/>
          <p:nvPr/>
        </p:nvSpPr>
        <p:spPr>
          <a:xfrm>
            <a:off x="7304557" y="4450080"/>
            <a:ext cx="849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Bob</a:t>
            </a:r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3479073" y="2538548"/>
            <a:ext cx="10276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Charlie</a:t>
            </a:r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2717074" y="3118510"/>
            <a:ext cx="2743199" cy="1035479"/>
            <a:chOff x="2717074" y="3118510"/>
            <a:chExt cx="2743199" cy="1035479"/>
          </a:xfrm>
        </p:grpSpPr>
        <p:cxnSp>
          <p:nvCxnSpPr>
            <p:cNvPr id="180" name="Straight Connector 179"/>
            <p:cNvCxnSpPr/>
            <p:nvPr/>
          </p:nvCxnSpPr>
          <p:spPr bwMode="auto">
            <a:xfrm flipV="1">
              <a:off x="2717074" y="3540034"/>
              <a:ext cx="2050869" cy="613955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73" name="Group 172"/>
            <p:cNvGrpSpPr/>
            <p:nvPr/>
          </p:nvGrpSpPr>
          <p:grpSpPr>
            <a:xfrm>
              <a:off x="4113747" y="3118510"/>
              <a:ext cx="1346526" cy="868104"/>
              <a:chOff x="4335816" y="3027070"/>
              <a:chExt cx="1346526" cy="868104"/>
            </a:xfrm>
          </p:grpSpPr>
          <p:sp>
            <p:nvSpPr>
              <p:cNvPr id="19" name="Cloud"/>
              <p:cNvSpPr>
                <a:spLocks noChangeAspect="1" noEditPoints="1" noChangeArrowheads="1"/>
              </p:cNvSpPr>
              <p:nvPr/>
            </p:nvSpPr>
            <p:spPr bwMode="auto">
              <a:xfrm rot="268469">
                <a:off x="4335816" y="3027070"/>
                <a:ext cx="1295267" cy="868104"/>
              </a:xfrm>
              <a:custGeom>
                <a:avLst/>
                <a:gdLst>
                  <a:gd name="T0" fmla="*/ 67 w 21600"/>
                  <a:gd name="T1" fmla="*/ 10800 h 21600"/>
                  <a:gd name="T2" fmla="*/ 10800 w 21600"/>
                  <a:gd name="T3" fmla="*/ 21577 h 21600"/>
                  <a:gd name="T4" fmla="*/ 21582 w 21600"/>
                  <a:gd name="T5" fmla="*/ 10800 h 21600"/>
                  <a:gd name="T6" fmla="*/ 10800 w 21600"/>
                  <a:gd name="T7" fmla="*/ 1235 h 21600"/>
                  <a:gd name="T8" fmla="*/ 2977 w 21600"/>
                  <a:gd name="T9" fmla="*/ 3262 h 21600"/>
                  <a:gd name="T10" fmla="*/ 17087 w 21600"/>
                  <a:gd name="T11" fmla="*/ 1733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solidFill>
                <a:srgbClr val="FFBE7D"/>
              </a:solidFill>
              <a:ln w="9525">
                <a:noFill/>
                <a:miter lim="800000"/>
                <a:headEnd/>
                <a:tailEnd/>
              </a:ln>
              <a:effectLst>
                <a:outerShdw blurRad="50800" dist="508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buClr>
                    <a:schemeClr val="hlink"/>
                  </a:buClr>
                  <a:buSzPct val="55000"/>
                  <a:buFont typeface="Wingdings" pitchFamily="2" charset="2"/>
                  <a:buNone/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72" name="TextBox 171"/>
              <p:cNvSpPr txBox="1"/>
              <p:nvPr/>
            </p:nvSpPr>
            <p:spPr>
              <a:xfrm>
                <a:off x="4336868" y="3239589"/>
                <a:ext cx="134547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mtClean="0"/>
                  <a:t>Network</a:t>
                </a:r>
                <a:endParaRPr lang="en-US"/>
              </a:p>
            </p:txBody>
          </p:sp>
        </p:grpSp>
      </p:grpSp>
      <p:pic>
        <p:nvPicPr>
          <p:cNvPr id="22" name="Picture 37" descr="MCj04316320000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41029" y="3672392"/>
            <a:ext cx="898679" cy="898679"/>
          </a:xfrm>
          <a:prstGeom prst="rect">
            <a:avLst/>
          </a:prstGeom>
          <a:noFill/>
        </p:spPr>
      </p:pic>
      <p:sp>
        <p:nvSpPr>
          <p:cNvPr id="24" name="Cloud Callout 23"/>
          <p:cNvSpPr/>
          <p:nvPr/>
        </p:nvSpPr>
        <p:spPr bwMode="auto">
          <a:xfrm>
            <a:off x="287675" y="2219218"/>
            <a:ext cx="1715785" cy="1273995"/>
          </a:xfrm>
          <a:prstGeom prst="cloudCallout">
            <a:avLst>
              <a:gd name="adj1" fmla="val 35376"/>
              <a:gd name="adj2" fmla="val 61607"/>
            </a:avLst>
          </a:prstGeom>
          <a:solidFill>
            <a:srgbClr val="97FF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I'd like to play a game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7" grpId="0"/>
      <p:bldP spid="178" grpId="0"/>
      <p:bldP spid="24" grpId="0" animBg="1"/>
      <p:bldP spid="24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Straight Connector 39"/>
          <p:cNvCxnSpPr/>
          <p:nvPr/>
        </p:nvCxnSpPr>
        <p:spPr bwMode="auto">
          <a:xfrm rot="16200000" flipH="1">
            <a:off x="6987091" y="2479637"/>
            <a:ext cx="1635164" cy="5486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rot="5400000" flipH="1" flipV="1">
            <a:off x="6370260" y="2333620"/>
            <a:ext cx="1718700" cy="64451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Online auditing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1369" y="5120639"/>
            <a:ext cx="7891631" cy="1301676"/>
          </a:xfrm>
        </p:spPr>
        <p:txBody>
          <a:bodyPr/>
          <a:lstStyle/>
          <a:p>
            <a:r>
              <a:rPr lang="en-US" smtClean="0"/>
              <a:t>Idea: Stream logs to auditors during the game</a:t>
            </a:r>
          </a:p>
          <a:p>
            <a:pPr lvl="1"/>
            <a:r>
              <a:rPr lang="en-US" smtClean="0"/>
              <a:t>Result: Detection within seconds after fault occurs</a:t>
            </a:r>
          </a:p>
          <a:p>
            <a:pPr lvl="1"/>
            <a:r>
              <a:rPr lang="en-US" smtClean="0"/>
              <a:t>Replay can utilize unused cores; frame rate penalty is low</a:t>
            </a:r>
          </a:p>
          <a:p>
            <a:pPr lvl="1">
              <a:buNone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OSDI (October 4, 2010)</a:t>
            </a:r>
            <a:endParaRPr lang="en-GB"/>
          </a:p>
        </p:txBody>
      </p:sp>
      <p:grpSp>
        <p:nvGrpSpPr>
          <p:cNvPr id="34" name="Group 33"/>
          <p:cNvGrpSpPr/>
          <p:nvPr/>
        </p:nvGrpSpPr>
        <p:grpSpPr>
          <a:xfrm>
            <a:off x="1261132" y="1371600"/>
            <a:ext cx="4182237" cy="3155627"/>
            <a:chOff x="1261132" y="1371600"/>
            <a:chExt cx="4182237" cy="3155627"/>
          </a:xfrm>
        </p:grpSpPr>
        <p:sp>
          <p:nvSpPr>
            <p:cNvPr id="6" name="TextBox 5"/>
            <p:cNvSpPr txBox="1"/>
            <p:nvPr/>
          </p:nvSpPr>
          <p:spPr>
            <a:xfrm>
              <a:off x="1586083" y="1371600"/>
              <a:ext cx="603050" cy="3877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200</a:t>
              </a:r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 bwMode="auto">
            <a:xfrm rot="5400000">
              <a:off x="776194" y="2948448"/>
              <a:ext cx="276544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>
              <a:off x="2151260" y="4335442"/>
              <a:ext cx="329210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>
              <a:off x="2155832" y="1579285"/>
              <a:ext cx="8229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>
              <a:off x="2161928" y="2272017"/>
              <a:ext cx="8229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>
              <a:off x="2163452" y="2955887"/>
              <a:ext cx="8229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>
              <a:off x="2160404" y="3644187"/>
              <a:ext cx="8229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4" name="TextBox 13"/>
            <p:cNvSpPr txBox="1"/>
            <p:nvPr/>
          </p:nvSpPr>
          <p:spPr>
            <a:xfrm>
              <a:off x="1569519" y="2068378"/>
              <a:ext cx="603050" cy="3877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150</a:t>
              </a:r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562894" y="2755523"/>
              <a:ext cx="603050" cy="3877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100</a:t>
              </a:r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685633" y="3442668"/>
              <a:ext cx="463588" cy="3877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50</a:t>
              </a:r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828249" y="4139446"/>
              <a:ext cx="324128" cy="3877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0</a:t>
              </a:r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 rot="16200000">
              <a:off x="501133" y="2782417"/>
              <a:ext cx="185855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/>
                <a:t>Average frame rate</a:t>
              </a:r>
              <a:endParaRPr lang="en-US" sz="160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2342772" y="4332105"/>
            <a:ext cx="9334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/>
              <a:t>No online</a:t>
            </a:r>
            <a:br>
              <a:rPr lang="en-US" sz="1400" smtClean="0"/>
            </a:br>
            <a:r>
              <a:rPr lang="en-US" sz="1400" smtClean="0"/>
              <a:t>auditing</a:t>
            </a:r>
            <a:endParaRPr lang="en-US" sz="1400"/>
          </a:p>
        </p:txBody>
      </p:sp>
      <p:sp>
        <p:nvSpPr>
          <p:cNvPr id="20" name="Rectangle 19"/>
          <p:cNvSpPr/>
          <p:nvPr/>
        </p:nvSpPr>
        <p:spPr bwMode="auto">
          <a:xfrm>
            <a:off x="2555956" y="2457802"/>
            <a:ext cx="166777" cy="1883923"/>
          </a:xfrm>
          <a:prstGeom prst="rect">
            <a:avLst/>
          </a:prstGeom>
          <a:solidFill>
            <a:srgbClr val="FF99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 bwMode="auto">
          <a:xfrm>
            <a:off x="2719858" y="2488458"/>
            <a:ext cx="166777" cy="1853268"/>
          </a:xfrm>
          <a:prstGeom prst="rect">
            <a:avLst/>
          </a:prstGeom>
          <a:solidFill>
            <a:srgbClr val="FF99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 bwMode="auto">
          <a:xfrm>
            <a:off x="2879462" y="2403531"/>
            <a:ext cx="166777" cy="1931300"/>
          </a:xfrm>
          <a:prstGeom prst="rect">
            <a:avLst/>
          </a:prstGeom>
          <a:solidFill>
            <a:srgbClr val="FF99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 bwMode="auto">
          <a:xfrm>
            <a:off x="3609347" y="2683764"/>
            <a:ext cx="166777" cy="1650730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 bwMode="auto">
          <a:xfrm>
            <a:off x="3775463" y="2496312"/>
            <a:ext cx="166777" cy="1837944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 bwMode="auto">
          <a:xfrm>
            <a:off x="3938689" y="2651760"/>
            <a:ext cx="166777" cy="1682734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4654005" y="2856134"/>
            <a:ext cx="166777" cy="1479804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 bwMode="auto">
          <a:xfrm>
            <a:off x="4820121" y="2875946"/>
            <a:ext cx="166777" cy="1461516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 bwMode="auto">
          <a:xfrm>
            <a:off x="4983829" y="2936906"/>
            <a:ext cx="166777" cy="1400556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3370836" y="4328992"/>
            <a:ext cx="9803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/>
              <a:t>One audit</a:t>
            </a:r>
            <a:br>
              <a:rPr lang="en-US" sz="1400" smtClean="0"/>
            </a:br>
            <a:r>
              <a:rPr lang="en-US" sz="1400" smtClean="0"/>
              <a:t>per player</a:t>
            </a:r>
            <a:endParaRPr lang="en-US" sz="1400"/>
          </a:p>
        </p:txBody>
      </p:sp>
      <p:sp>
        <p:nvSpPr>
          <p:cNvPr id="32" name="TextBox 31"/>
          <p:cNvSpPr txBox="1"/>
          <p:nvPr/>
        </p:nvSpPr>
        <p:spPr>
          <a:xfrm>
            <a:off x="4388253" y="4336441"/>
            <a:ext cx="10339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/>
              <a:t>Two audits</a:t>
            </a:r>
            <a:br>
              <a:rPr lang="en-US" sz="1400" smtClean="0"/>
            </a:br>
            <a:r>
              <a:rPr lang="en-US" sz="1400" smtClean="0"/>
              <a:t>per player</a:t>
            </a:r>
            <a:endParaRPr lang="en-US" sz="1400"/>
          </a:p>
        </p:txBody>
      </p:sp>
      <p:sp>
        <p:nvSpPr>
          <p:cNvPr id="35" name="Donut 34"/>
          <p:cNvSpPr/>
          <p:nvPr/>
        </p:nvSpPr>
        <p:spPr bwMode="auto">
          <a:xfrm>
            <a:off x="6751184" y="1581374"/>
            <a:ext cx="411726" cy="146391"/>
          </a:xfrm>
          <a:prstGeom prst="donut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6" name="Picture 19" descr="greenguy"/>
          <p:cNvPicPr>
            <a:picLocks noChangeAspect="1" noChangeArrowheads="1"/>
          </p:cNvPicPr>
          <p:nvPr/>
        </p:nvPicPr>
        <p:blipFill>
          <a:blip r:embed="rId3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6660626" y="1630241"/>
            <a:ext cx="571301" cy="571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TextBox 36"/>
          <p:cNvSpPr txBox="1"/>
          <p:nvPr/>
        </p:nvSpPr>
        <p:spPr>
          <a:xfrm>
            <a:off x="6529891" y="2148640"/>
            <a:ext cx="7336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smtClean="0"/>
              <a:t>Alice</a:t>
            </a:r>
            <a:endParaRPr lang="en-US" sz="1600"/>
          </a:p>
        </p:txBody>
      </p:sp>
      <p:pic>
        <p:nvPicPr>
          <p:cNvPr id="38" name="Picture 37" descr="MCj0431632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3325" y="1583828"/>
            <a:ext cx="629450" cy="629450"/>
          </a:xfrm>
          <a:prstGeom prst="rect">
            <a:avLst/>
          </a:prstGeom>
          <a:noFill/>
        </p:spPr>
      </p:pic>
      <p:pic>
        <p:nvPicPr>
          <p:cNvPr id="42" name="Picture 48" descr="MCj0431576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6550349" y="3208216"/>
            <a:ext cx="633663" cy="638168"/>
          </a:xfrm>
          <a:prstGeom prst="rect">
            <a:avLst/>
          </a:prstGeom>
          <a:noFill/>
        </p:spPr>
      </p:pic>
      <p:pic>
        <p:nvPicPr>
          <p:cNvPr id="45" name="Picture 2" descr="MCj0432624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5976398" y="3237176"/>
            <a:ext cx="565270" cy="565270"/>
          </a:xfrm>
          <a:prstGeom prst="rect">
            <a:avLst/>
          </a:prstGeom>
          <a:noFill/>
        </p:spPr>
      </p:pic>
      <p:sp>
        <p:nvSpPr>
          <p:cNvPr id="47" name="TextBox 46"/>
          <p:cNvSpPr txBox="1"/>
          <p:nvPr/>
        </p:nvSpPr>
        <p:spPr>
          <a:xfrm flipH="1">
            <a:off x="5981141" y="3763653"/>
            <a:ext cx="594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smtClean="0"/>
              <a:t>Bob</a:t>
            </a:r>
            <a:endParaRPr lang="en-US" sz="1600"/>
          </a:p>
        </p:txBody>
      </p:sp>
      <p:grpSp>
        <p:nvGrpSpPr>
          <p:cNvPr id="54" name="Group 53"/>
          <p:cNvGrpSpPr/>
          <p:nvPr/>
        </p:nvGrpSpPr>
        <p:grpSpPr>
          <a:xfrm flipH="1">
            <a:off x="7716051" y="3180596"/>
            <a:ext cx="1255827" cy="873511"/>
            <a:chOff x="7586959" y="3159081"/>
            <a:chExt cx="1255827" cy="873511"/>
          </a:xfrm>
        </p:grpSpPr>
        <p:pic>
          <p:nvPicPr>
            <p:cNvPr id="49" name="Picture 48" descr="MCj04326230000[1]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642491" y="3159081"/>
              <a:ext cx="572731" cy="572731"/>
            </a:xfrm>
            <a:prstGeom prst="rect">
              <a:avLst/>
            </a:prstGeom>
            <a:noFill/>
          </p:spPr>
        </p:pic>
        <p:pic>
          <p:nvPicPr>
            <p:cNvPr id="50" name="Picture 48" descr="MCj04315760000[1]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flipH="1">
              <a:off x="8209123" y="3180054"/>
              <a:ext cx="633663" cy="638168"/>
            </a:xfrm>
            <a:prstGeom prst="rect">
              <a:avLst/>
            </a:prstGeom>
            <a:noFill/>
          </p:spPr>
        </p:pic>
        <p:sp>
          <p:nvSpPr>
            <p:cNvPr id="51" name="TextBox 50"/>
            <p:cNvSpPr txBox="1"/>
            <p:nvPr/>
          </p:nvSpPr>
          <p:spPr>
            <a:xfrm>
              <a:off x="7586959" y="3694038"/>
              <a:ext cx="87897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/>
                <a:t>Charlie</a:t>
              </a:r>
              <a:endParaRPr lang="en-US" sz="1600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5916706" y="193638"/>
            <a:ext cx="3098201" cy="1280160"/>
            <a:chOff x="5916706" y="193638"/>
            <a:chExt cx="3098201" cy="1280160"/>
          </a:xfrm>
        </p:grpSpPr>
        <p:pic>
          <p:nvPicPr>
            <p:cNvPr id="58" name="Picture 3" descr="C:\Users\Andreas Haeberlen\AppData\Local\Microsoft\Windows\Temporary Internet Files\Content.IE5\XC8QYFDJ\MC900433867[1].png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7582001" y="546052"/>
              <a:ext cx="533400" cy="533400"/>
            </a:xfrm>
            <a:prstGeom prst="rect">
              <a:avLst/>
            </a:prstGeom>
            <a:noFill/>
          </p:spPr>
        </p:pic>
        <p:sp>
          <p:nvSpPr>
            <p:cNvPr id="59" name="Oval Callout 58"/>
            <p:cNvSpPr/>
            <p:nvPr/>
          </p:nvSpPr>
          <p:spPr bwMode="auto">
            <a:xfrm>
              <a:off x="5916706" y="193638"/>
              <a:ext cx="3098201" cy="1280160"/>
            </a:xfrm>
            <a:prstGeom prst="wedgeEllipseCallout">
              <a:avLst>
                <a:gd name="adj1" fmla="val 3820"/>
                <a:gd name="adj2" fmla="val 62500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0" name="Picture 3" descr="C:\Users\Andreas Haeberlen\AppData\Local\Microsoft\Windows\Temporary Internet Files\Content.IE5\XC8QYFDJ\MC900433867[1].png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8207736" y="537088"/>
              <a:ext cx="533400" cy="533400"/>
            </a:xfrm>
            <a:prstGeom prst="rect">
              <a:avLst/>
            </a:prstGeom>
            <a:noFill/>
          </p:spPr>
        </p:pic>
        <p:pic>
          <p:nvPicPr>
            <p:cNvPr id="61" name="Picture 3" descr="C:\Users\Andreas Haeberlen\AppData\Local\Microsoft\Windows\Temporary Internet Files\Content.IE5\XC8QYFDJ\MC900433867[1].png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6240881" y="571154"/>
              <a:ext cx="533400" cy="533400"/>
            </a:xfrm>
            <a:prstGeom prst="rect">
              <a:avLst/>
            </a:prstGeom>
            <a:noFill/>
          </p:spPr>
        </p:pic>
        <p:pic>
          <p:nvPicPr>
            <p:cNvPr id="62" name="Picture 3" descr="C:\Users\Andreas Haeberlen\AppData\Local\Microsoft\Windows\Temporary Internet Files\Content.IE5\XC8QYFDJ\MC900433867[1].png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6920405" y="562188"/>
              <a:ext cx="533400" cy="533400"/>
            </a:xfrm>
            <a:prstGeom prst="rect">
              <a:avLst/>
            </a:prstGeom>
            <a:noFill/>
          </p:spPr>
        </p:pic>
      </p:grpSp>
      <p:sp>
        <p:nvSpPr>
          <p:cNvPr id="63" name="TextBox 62"/>
          <p:cNvSpPr txBox="1"/>
          <p:nvPr/>
        </p:nvSpPr>
        <p:spPr>
          <a:xfrm rot="16200000">
            <a:off x="6105293" y="613185"/>
            <a:ext cx="840295" cy="400110"/>
          </a:xfrm>
          <a:prstGeom prst="rect">
            <a:avLst/>
          </a:prstGeom>
          <a:solidFill>
            <a:srgbClr val="33CC33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mtClean="0"/>
              <a:t>Game</a:t>
            </a:r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 rot="16200000">
            <a:off x="6644682" y="582707"/>
            <a:ext cx="1077539" cy="40011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mtClean="0"/>
              <a:t>Logging</a:t>
            </a:r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 rot="16200000">
            <a:off x="7372200" y="604219"/>
            <a:ext cx="934935" cy="40011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mtClean="0"/>
              <a:t>Replay</a:t>
            </a:r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 rot="16200000">
            <a:off x="8006901" y="604220"/>
            <a:ext cx="934936" cy="40011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mtClean="0"/>
              <a:t>Replay</a:t>
            </a:r>
            <a:endParaRPr lang="en-US"/>
          </a:p>
        </p:txBody>
      </p:sp>
      <p:sp>
        <p:nvSpPr>
          <p:cNvPr id="67" name="Rectangle 66"/>
          <p:cNvSpPr/>
          <p:nvPr/>
        </p:nvSpPr>
        <p:spPr bwMode="auto">
          <a:xfrm rot="1323448">
            <a:off x="6907984" y="3071222"/>
            <a:ext cx="96819" cy="96819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 bwMode="auto">
          <a:xfrm rot="1323448">
            <a:off x="6963740" y="2922538"/>
            <a:ext cx="96819" cy="96819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 bwMode="auto">
          <a:xfrm rot="1323448">
            <a:off x="7015779" y="2773854"/>
            <a:ext cx="96819" cy="96819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 bwMode="auto">
          <a:xfrm rot="1323448">
            <a:off x="7075252" y="2632605"/>
            <a:ext cx="96819" cy="96819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 bwMode="auto">
          <a:xfrm rot="1323448">
            <a:off x="7131009" y="2487639"/>
            <a:ext cx="96819" cy="96819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 bwMode="auto">
          <a:xfrm rot="20436603" flipH="1">
            <a:off x="7972234" y="3057507"/>
            <a:ext cx="96819" cy="96819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 bwMode="auto">
          <a:xfrm rot="20436603" flipH="1">
            <a:off x="7923458" y="2906389"/>
            <a:ext cx="96819" cy="96819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 bwMode="auto">
          <a:xfrm rot="20436603" flipH="1">
            <a:off x="7878396" y="2755444"/>
            <a:ext cx="96819" cy="96819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 bwMode="auto">
          <a:xfrm rot="20436603" flipH="1">
            <a:off x="7825561" y="2611580"/>
            <a:ext cx="96819" cy="96819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 bwMode="auto">
          <a:xfrm rot="20436603" flipH="1">
            <a:off x="7776611" y="2464176"/>
            <a:ext cx="96819" cy="96819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1" name="Straight Arrow Connector 80"/>
          <p:cNvCxnSpPr/>
          <p:nvPr/>
        </p:nvCxnSpPr>
        <p:spPr bwMode="auto">
          <a:xfrm rot="5400000" flipH="1" flipV="1">
            <a:off x="6933363" y="2733152"/>
            <a:ext cx="653142" cy="25120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Arrow Connector 82"/>
          <p:cNvCxnSpPr/>
          <p:nvPr/>
        </p:nvCxnSpPr>
        <p:spPr bwMode="auto">
          <a:xfrm rot="16200000" flipV="1">
            <a:off x="7370466" y="2718079"/>
            <a:ext cx="703384" cy="23111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"/>
                            </p:stCondLst>
                            <p:childTnLst>
                              <p:par>
                                <p:cTn id="7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1" grpId="0"/>
      <p:bldP spid="32" grpId="0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4" grpId="0" animBg="1"/>
      <p:bldP spid="75" grpId="0" animBg="1"/>
      <p:bldP spid="76" grpId="0" animBg="1"/>
      <p:bldP spid="77" grpId="0" animBg="1"/>
      <p:bldP spid="7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58938"/>
            <a:ext cx="7821804" cy="4532312"/>
          </a:xfrm>
        </p:spPr>
        <p:txBody>
          <a:bodyPr/>
          <a:lstStyle/>
          <a:p>
            <a:r>
              <a:rPr lang="en-US" smtClean="0"/>
              <a:t>Accountable Virtual Machines (AVMs) offer strong accountability for unmodified binaries</a:t>
            </a:r>
          </a:p>
          <a:p>
            <a:pPr lvl="1"/>
            <a:r>
              <a:rPr lang="en-US" smtClean="0"/>
              <a:t>Useful when relying on software executing on remote machines: Federated system, multiplayer games, ...</a:t>
            </a:r>
          </a:p>
          <a:p>
            <a:pPr lvl="1"/>
            <a:r>
              <a:rPr lang="en-US" smtClean="0"/>
              <a:t>No trusted components required</a:t>
            </a:r>
          </a:p>
          <a:p>
            <a:pPr lvl="1"/>
            <a:endParaRPr lang="en-US" smtClean="0"/>
          </a:p>
          <a:p>
            <a:r>
              <a:rPr lang="en-US" smtClean="0"/>
              <a:t>AVMs are practical</a:t>
            </a:r>
          </a:p>
          <a:p>
            <a:pPr lvl="1"/>
            <a:r>
              <a:rPr lang="en-US" smtClean="0"/>
              <a:t>Prototype implementation based on VMware Workstation</a:t>
            </a:r>
          </a:p>
          <a:p>
            <a:pPr lvl="1"/>
            <a:r>
              <a:rPr lang="en-US" smtClean="0"/>
              <a:t>Evaluation: Cheat detection in Counterstrike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OSDI (October 4, 2010)</a:t>
            </a:r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3929365" y="5820032"/>
            <a:ext cx="14205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Questions?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Thank you!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OSDI (October 4, 2010)</a:t>
            </a:r>
            <a:endParaRPr lang="en-GB"/>
          </a:p>
        </p:txBody>
      </p:sp>
      <p:pic>
        <p:nvPicPr>
          <p:cNvPr id="28" name="Picture 27" descr="volunteer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57494" y="1533782"/>
            <a:ext cx="6109297" cy="450527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43688" y="6051481"/>
            <a:ext cx="48563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Our enthusiastic Counterstrike volunteers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Alice sees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OSDI (October 4, 2010)</a:t>
            </a:r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049486" y="3317965"/>
            <a:ext cx="14238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Movie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7" name="Donut 6"/>
          <p:cNvSpPr/>
          <p:nvPr/>
        </p:nvSpPr>
        <p:spPr bwMode="auto">
          <a:xfrm>
            <a:off x="8282857" y="5300506"/>
            <a:ext cx="587829" cy="209006"/>
          </a:xfrm>
          <a:prstGeom prst="donut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19" descr="greenguy"/>
          <p:cNvPicPr>
            <a:picLocks noChangeAspect="1" noChangeArrowheads="1"/>
          </p:cNvPicPr>
          <p:nvPr/>
        </p:nvPicPr>
        <p:blipFill>
          <a:blip r:embed="rId3" cstate="print">
            <a:lum bright="14000" contrast="-10000"/>
          </a:blip>
          <a:srcRect/>
          <a:stretch>
            <a:fillRect/>
          </a:stretch>
        </p:blipFill>
        <p:spPr bwMode="auto">
          <a:xfrm flipH="1">
            <a:off x="8178625" y="5370275"/>
            <a:ext cx="815658" cy="815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8155242" y="6120451"/>
            <a:ext cx="849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Alice</a:t>
            </a:r>
            <a:endParaRPr lang="en-US"/>
          </a:p>
        </p:txBody>
      </p:sp>
      <p:pic>
        <p:nvPicPr>
          <p:cNvPr id="11" name="Picture 10" descr="vide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98939" y="1476102"/>
            <a:ext cx="6474460" cy="48332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Straight Connector 47"/>
          <p:cNvCxnSpPr/>
          <p:nvPr/>
        </p:nvCxnSpPr>
        <p:spPr bwMode="auto">
          <a:xfrm rot="16200000" flipH="1">
            <a:off x="5747657" y="3165230"/>
            <a:ext cx="602901" cy="26125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Moon 26"/>
          <p:cNvSpPr/>
          <p:nvPr/>
        </p:nvSpPr>
        <p:spPr bwMode="auto">
          <a:xfrm rot="16200000">
            <a:off x="7285538" y="3253894"/>
            <a:ext cx="255212" cy="537289"/>
          </a:xfrm>
          <a:prstGeom prst="moon">
            <a:avLst/>
          </a:prstGeom>
          <a:solidFill>
            <a:srgbClr val="FF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Could Bob be cheating?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3917" y="4994031"/>
            <a:ext cx="8068826" cy="1458142"/>
          </a:xfrm>
        </p:spPr>
        <p:txBody>
          <a:bodyPr/>
          <a:lstStyle/>
          <a:p>
            <a:r>
              <a:rPr lang="en-US" smtClean="0"/>
              <a:t>In Counterstrike, ammunition is local state</a:t>
            </a:r>
          </a:p>
          <a:p>
            <a:pPr lvl="1"/>
            <a:r>
              <a:rPr lang="en-US" smtClean="0"/>
              <a:t>Bob can manipulate counter and prevent it from decrementing</a:t>
            </a:r>
          </a:p>
          <a:p>
            <a:pPr lvl="1"/>
            <a:r>
              <a:rPr lang="en-US" smtClean="0"/>
              <a:t>Such cheats (and many others) do exist, and are being used</a:t>
            </a:r>
          </a:p>
          <a:p>
            <a:pPr lvl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OSDI (October 4, 2010)</a:t>
            </a:r>
            <a:endParaRPr lang="en-GB"/>
          </a:p>
        </p:txBody>
      </p:sp>
      <p:cxnSp>
        <p:nvCxnSpPr>
          <p:cNvPr id="6" name="Straight Connector 5"/>
          <p:cNvCxnSpPr/>
          <p:nvPr/>
        </p:nvCxnSpPr>
        <p:spPr bwMode="auto">
          <a:xfrm flipV="1">
            <a:off x="2433802" y="3272908"/>
            <a:ext cx="2050869" cy="61395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4510797" y="3246783"/>
            <a:ext cx="2024743" cy="64008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rot="5400000" flipH="1" flipV="1">
            <a:off x="3844592" y="2632829"/>
            <a:ext cx="1332411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" name="Picture 11" descr="MCj043262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085" y="1507654"/>
            <a:ext cx="817699" cy="817699"/>
          </a:xfrm>
          <a:prstGeom prst="rect">
            <a:avLst/>
          </a:prstGeom>
          <a:noFill/>
        </p:spPr>
      </p:pic>
      <p:pic>
        <p:nvPicPr>
          <p:cNvPr id="15" name="Picture 48" descr="MCj0431576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4084077" y="1537597"/>
            <a:ext cx="904694" cy="911126"/>
          </a:xfrm>
          <a:prstGeom prst="rect">
            <a:avLst/>
          </a:prstGeom>
          <a:noFill/>
        </p:spPr>
      </p:pic>
      <p:sp>
        <p:nvSpPr>
          <p:cNvPr id="18" name="TextBox 17"/>
          <p:cNvSpPr txBox="1"/>
          <p:nvPr/>
        </p:nvSpPr>
        <p:spPr>
          <a:xfrm>
            <a:off x="3195801" y="2271422"/>
            <a:ext cx="10276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Charlie</a:t>
            </a:r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3830475" y="2851384"/>
            <a:ext cx="1346526" cy="868104"/>
            <a:chOff x="4335816" y="3027070"/>
            <a:chExt cx="1346526" cy="868104"/>
          </a:xfrm>
        </p:grpSpPr>
        <p:sp>
          <p:nvSpPr>
            <p:cNvPr id="20" name="Cloud"/>
            <p:cNvSpPr>
              <a:spLocks noChangeAspect="1" noEditPoints="1" noChangeArrowheads="1"/>
            </p:cNvSpPr>
            <p:nvPr/>
          </p:nvSpPr>
          <p:spPr bwMode="auto">
            <a:xfrm rot="268469">
              <a:off x="4335816" y="3027070"/>
              <a:ext cx="1295267" cy="868104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noFill/>
              <a:miter lim="800000"/>
              <a:headEnd/>
              <a:tailEnd/>
            </a:ln>
            <a:effectLst>
              <a:outerShdw blurRad="508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336868" y="3239589"/>
              <a:ext cx="134547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Network</a:t>
              </a:r>
              <a:endParaRPr lang="en-US"/>
            </a:p>
          </p:txBody>
        </p:sp>
      </p:grpSp>
      <p:sp>
        <p:nvSpPr>
          <p:cNvPr id="22" name="Donut 21"/>
          <p:cNvSpPr/>
          <p:nvPr/>
        </p:nvSpPr>
        <p:spPr bwMode="auto">
          <a:xfrm>
            <a:off x="1269919" y="3401762"/>
            <a:ext cx="587829" cy="209006"/>
          </a:xfrm>
          <a:prstGeom prst="donut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19" descr="greenguy"/>
          <p:cNvPicPr>
            <a:picLocks noChangeAspect="1" noChangeArrowheads="1"/>
          </p:cNvPicPr>
          <p:nvPr/>
        </p:nvPicPr>
        <p:blipFill>
          <a:blip r:embed="rId5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1140627" y="3471531"/>
            <a:ext cx="815658" cy="815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2" descr="MCj0432624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34617" y="3442580"/>
            <a:ext cx="807047" cy="807047"/>
          </a:xfrm>
          <a:prstGeom prst="rect">
            <a:avLst/>
          </a:prstGeom>
          <a:noFill/>
        </p:spPr>
      </p:pic>
      <p:sp>
        <p:nvSpPr>
          <p:cNvPr id="25" name="TextBox 24"/>
          <p:cNvSpPr txBox="1"/>
          <p:nvPr/>
        </p:nvSpPr>
        <p:spPr>
          <a:xfrm>
            <a:off x="1152353" y="4211659"/>
            <a:ext cx="849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Alice</a:t>
            </a:r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6985806" y="4194242"/>
            <a:ext cx="849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Bob</a:t>
            </a:r>
            <a:endParaRPr lang="en-US"/>
          </a:p>
        </p:txBody>
      </p:sp>
      <p:sp>
        <p:nvSpPr>
          <p:cNvPr id="29" name="Rectangle 28"/>
          <p:cNvSpPr/>
          <p:nvPr/>
        </p:nvSpPr>
        <p:spPr bwMode="auto">
          <a:xfrm>
            <a:off x="5918479" y="1985059"/>
            <a:ext cx="1326383" cy="1006867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6156323" y="1995332"/>
            <a:ext cx="9076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Ammo</a:t>
            </a:r>
            <a:endParaRPr lang="en-US"/>
          </a:p>
        </p:txBody>
      </p:sp>
      <p:sp>
        <p:nvSpPr>
          <p:cNvPr id="50" name="Rectangle 49"/>
          <p:cNvSpPr/>
          <p:nvPr/>
        </p:nvSpPr>
        <p:spPr bwMode="auto">
          <a:xfrm>
            <a:off x="5889012" y="3330861"/>
            <a:ext cx="236306" cy="236306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37" descr="MCj04316320000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858341" y="3405266"/>
            <a:ext cx="898679" cy="898679"/>
          </a:xfrm>
          <a:prstGeom prst="rect">
            <a:avLst/>
          </a:prstGeom>
          <a:noFill/>
        </p:spPr>
      </p:pic>
      <p:sp>
        <p:nvSpPr>
          <p:cNvPr id="54" name="TextBox 53"/>
          <p:cNvSpPr txBox="1"/>
          <p:nvPr/>
        </p:nvSpPr>
        <p:spPr>
          <a:xfrm>
            <a:off x="6279681" y="2382325"/>
            <a:ext cx="633508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+mj-lt"/>
              </a:rPr>
              <a:t>35</a:t>
            </a:r>
            <a:endParaRPr lang="en-US" sz="32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281394" y="2384040"/>
            <a:ext cx="633507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+mj-lt"/>
              </a:rPr>
              <a:t>36</a:t>
            </a:r>
            <a:endParaRPr lang="en-US" sz="32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293380" y="2385751"/>
            <a:ext cx="633507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200" smtClean="0">
                <a:latin typeface="+mj-lt"/>
              </a:rPr>
              <a:t>37</a:t>
            </a:r>
            <a:endParaRPr lang="en-US" sz="3200">
              <a:latin typeface="+mj-lt"/>
            </a:endParaRPr>
          </a:p>
        </p:txBody>
      </p:sp>
      <p:sp>
        <p:nvSpPr>
          <p:cNvPr id="55" name="Oval 54"/>
          <p:cNvSpPr/>
          <p:nvPr/>
        </p:nvSpPr>
        <p:spPr bwMode="auto">
          <a:xfrm>
            <a:off x="6094561" y="2405621"/>
            <a:ext cx="1009060" cy="538544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48" descr="MCj0431576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7530" y="3401233"/>
            <a:ext cx="904694" cy="911126"/>
          </a:xfrm>
          <a:prstGeom prst="rect">
            <a:avLst/>
          </a:prstGeom>
          <a:noFill/>
        </p:spPr>
      </p:pic>
      <p:pic>
        <p:nvPicPr>
          <p:cNvPr id="3078" name="Picture 6" descr="C:\Users\Andreas Haeberlen\AppData\Local\Microsoft\Windows\Temporary Internet Files\Content.IE5\40YUB0NL\MC900230286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825447" y="3626650"/>
            <a:ext cx="910195" cy="675375"/>
          </a:xfrm>
          <a:prstGeom prst="rect">
            <a:avLst/>
          </a:prstGeom>
          <a:noFill/>
        </p:spPr>
      </p:pic>
      <p:cxnSp>
        <p:nvCxnSpPr>
          <p:cNvPr id="49" name="Straight Connector 48"/>
          <p:cNvCxnSpPr/>
          <p:nvPr/>
        </p:nvCxnSpPr>
        <p:spPr bwMode="auto">
          <a:xfrm rot="5400000">
            <a:off x="6767565" y="3130061"/>
            <a:ext cx="622998" cy="3315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5" presetClass="path" presetSubtype="0" accel="50000" decel="5000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684 0.02846 L 4.16667E-6 -4.71895E-6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" y="-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-0.00555 L -0.16128 -0.06084 L -0.39513 0.03794 " pathEditMode="relative" rAng="0" ptsTypes="AAA">
                                      <p:cBhvr>
                                        <p:cTn id="1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0" presetClass="path" presetSubtype="0" accel="50000" decel="50000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931 0.01781 L -0.15972 -0.06292 L -0.39236 0.04025 " pathEditMode="relative" rAng="0" ptsTypes="AAA">
                                      <p:cBhvr>
                                        <p:cTn id="2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" y="-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xit" presetSubtype="0" fill="hold" grpId="1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1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grpId="1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035 0.0266 L -0.16284 -0.06338 L -0.3967 0.03539 " pathEditMode="relative" rAng="0" ptsTypes="AAA">
                                      <p:cBhvr>
                                        <p:cTn id="4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" y="-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0" presetClass="path" presetSubtype="0" accel="50000" decel="50000" fill="hold" grpId="1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139 0.02938 L -0.15972 -0.065 L -0.39566 0.04141 " pathEditMode="relative" rAng="0" ptsTypes="AAA">
                                      <p:cBhvr>
                                        <p:cTn id="4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" y="-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0" presetClass="path" presetSubtype="0" accel="50000" decel="50000" fill="hold" grpId="1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244 0.02382 L -0.16093 -0.06153 L -0.15538 -0.22762 " pathEditMode="relative" rAng="0" ptsTypes="AAA">
                                      <p:cBhvr>
                                        <p:cTn id="5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" y="-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0" presetClass="path" presetSubtype="0" accel="50000" decel="50000" fill="hold" grpId="18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601 0.02799 L -0.16527 -0.06338 L -0.40017 0.03701 " pathEditMode="relative" rAng="0" ptsTypes="AAA">
                                      <p:cBhvr>
                                        <p:cTn id="5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3" y="-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0" presetClass="path" presetSubtype="0" accel="50000" decel="50000" fill="hold" grpId="19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139 0.02105 L -0.16215 -0.06593 L -0.16441 -0.226 " pathEditMode="relative" rAng="0" ptsTypes="AAA">
                                      <p:cBhvr>
                                        <p:cTn id="5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" y="-1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1" presetClass="exit" presetSubtype="0" fill="hold" grpId="2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50" grpId="7" animBg="1"/>
      <p:bldP spid="50" grpId="8" animBg="1"/>
      <p:bldP spid="50" grpId="9" animBg="1"/>
      <p:bldP spid="50" grpId="12" animBg="1"/>
      <p:bldP spid="50" grpId="13" animBg="1"/>
      <p:bldP spid="50" grpId="14" animBg="1"/>
      <p:bldP spid="50" grpId="15" animBg="1"/>
      <p:bldP spid="50" grpId="16" animBg="1"/>
      <p:bldP spid="50" grpId="17" animBg="1"/>
      <p:bldP spid="50" grpId="18" animBg="1"/>
      <p:bldP spid="50" grpId="19" animBg="1"/>
      <p:bldP spid="50" grpId="20" animBg="1"/>
      <p:bldP spid="53" grpId="0" animBg="1"/>
      <p:bldP spid="45" grpId="0" animBg="1"/>
      <p:bldP spid="45" grpId="1" animBg="1"/>
      <p:bldP spid="5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This talk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599" y="3697794"/>
            <a:ext cx="7841901" cy="2220686"/>
          </a:xfrm>
        </p:spPr>
        <p:txBody>
          <a:bodyPr/>
          <a:lstStyle/>
          <a:p>
            <a:r>
              <a:rPr lang="en-US" smtClean="0"/>
              <a:t>Cheating is a serious problem in itself</a:t>
            </a:r>
          </a:p>
          <a:p>
            <a:pPr lvl="1"/>
            <a:r>
              <a:rPr lang="en-US" smtClean="0"/>
              <a:t>Multi-billion-dollar industry</a:t>
            </a:r>
            <a:br>
              <a:rPr lang="en-US" smtClean="0"/>
            </a:br>
            <a:endParaRPr lang="en-US" sz="1000" smtClean="0"/>
          </a:p>
          <a:p>
            <a:r>
              <a:rPr lang="en-US" smtClean="0"/>
              <a:t>But we address a </a:t>
            </a:r>
            <a:r>
              <a:rPr lang="en-US" smtClean="0">
                <a:solidFill>
                  <a:srgbClr val="FF9900"/>
                </a:solidFill>
              </a:rPr>
              <a:t>more general problem:</a:t>
            </a:r>
          </a:p>
          <a:p>
            <a:pPr lvl="1"/>
            <a:r>
              <a:rPr lang="en-US" smtClean="0"/>
              <a:t>Alice relies on software that runs on a third-party machine</a:t>
            </a:r>
          </a:p>
          <a:p>
            <a:pPr lvl="1"/>
            <a:r>
              <a:rPr lang="en-US" smtClean="0"/>
              <a:t>Examples: Competitive system (auction), federated system...</a:t>
            </a:r>
          </a:p>
          <a:p>
            <a:pPr lvl="1"/>
            <a:r>
              <a:rPr lang="en-US" smtClean="0"/>
              <a:t>How does Alice know if the software running as intended?</a:t>
            </a:r>
          </a:p>
          <a:p>
            <a:pPr lvl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OSDI (October 4, 2010)</a:t>
            </a:r>
            <a:endParaRPr lang="en-GB"/>
          </a:p>
        </p:txBody>
      </p:sp>
      <p:grpSp>
        <p:nvGrpSpPr>
          <p:cNvPr id="19" name="Group 18"/>
          <p:cNvGrpSpPr/>
          <p:nvPr/>
        </p:nvGrpSpPr>
        <p:grpSpPr>
          <a:xfrm>
            <a:off x="1870686" y="1517301"/>
            <a:ext cx="5950749" cy="1875588"/>
            <a:chOff x="2948683" y="2969232"/>
            <a:chExt cx="3789363" cy="1194351"/>
          </a:xfrm>
        </p:grpSpPr>
        <p:pic>
          <p:nvPicPr>
            <p:cNvPr id="6" name="Picture 4" descr="MCj04326240000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187183" y="3358170"/>
              <a:ext cx="541338" cy="541337"/>
            </a:xfrm>
            <a:prstGeom prst="rect">
              <a:avLst/>
            </a:prstGeom>
            <a:noFill/>
          </p:spPr>
        </p:pic>
        <p:pic>
          <p:nvPicPr>
            <p:cNvPr id="7" name="Picture 5" descr="MCj04326230000[1]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955033" y="3367695"/>
              <a:ext cx="534988" cy="534987"/>
            </a:xfrm>
            <a:prstGeom prst="rect">
              <a:avLst/>
            </a:prstGeom>
            <a:noFill/>
          </p:spPr>
        </p:pic>
        <p:sp>
          <p:nvSpPr>
            <p:cNvPr id="8" name="Cloud"/>
            <p:cNvSpPr>
              <a:spLocks noChangeAspect="1" noEditPoints="1" noChangeArrowheads="1"/>
            </p:cNvSpPr>
            <p:nvPr/>
          </p:nvSpPr>
          <p:spPr bwMode="auto">
            <a:xfrm>
              <a:off x="4286946" y="3320070"/>
              <a:ext cx="796925" cy="533400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C0C0C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4248846" y="3869345"/>
              <a:ext cx="917575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/>
                <a:t>Network</a:t>
              </a:r>
            </a:p>
          </p:txBody>
        </p:sp>
        <p:pic>
          <p:nvPicPr>
            <p:cNvPr id="10" name="Picture 9" descr="MCj04315760000[1]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312471" y="3170845"/>
              <a:ext cx="874712" cy="881062"/>
            </a:xfrm>
            <a:prstGeom prst="rect">
              <a:avLst/>
            </a:prstGeom>
            <a:noFill/>
          </p:spPr>
        </p:pic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5422008" y="3464532"/>
              <a:ext cx="141288" cy="141288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2948683" y="3870932"/>
              <a:ext cx="585788" cy="292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800"/>
                <a:t>Alice</a:t>
              </a:r>
            </a:p>
          </p:txBody>
        </p:sp>
        <p:sp>
          <p:nvSpPr>
            <p:cNvPr id="13" name="Text Box 13"/>
            <p:cNvSpPr txBox="1">
              <a:spLocks noChangeArrowheads="1"/>
            </p:cNvSpPr>
            <p:nvPr/>
          </p:nvSpPr>
          <p:spPr bwMode="auto">
            <a:xfrm>
              <a:off x="6152258" y="3864582"/>
              <a:ext cx="585788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/>
                <a:t>Bob</a:t>
              </a:r>
            </a:p>
          </p:txBody>
        </p:sp>
        <p:sp>
          <p:nvSpPr>
            <p:cNvPr id="14" name="Text Box 15"/>
            <p:cNvSpPr txBox="1">
              <a:spLocks noChangeArrowheads="1"/>
            </p:cNvSpPr>
            <p:nvPr/>
          </p:nvSpPr>
          <p:spPr bwMode="auto">
            <a:xfrm>
              <a:off x="4910833" y="2969232"/>
              <a:ext cx="1138238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 smtClean="0"/>
                <a:t>Software</a:t>
              </a:r>
              <a:endParaRPr lang="en-US" sz="1600"/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>
              <a:off x="5491858" y="3243870"/>
              <a:ext cx="0" cy="2127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pic>
          <p:nvPicPr>
            <p:cNvPr id="17" name="Picture 22" descr="MCj04316320000[1]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494783" y="3358170"/>
              <a:ext cx="584200" cy="584200"/>
            </a:xfrm>
            <a:prstGeom prst="rect">
              <a:avLst/>
            </a:prstGeom>
            <a:noFill/>
          </p:spPr>
        </p:pic>
        <p:sp>
          <p:nvSpPr>
            <p:cNvPr id="18" name="Line 26"/>
            <p:cNvSpPr>
              <a:spLocks noChangeShapeType="1"/>
            </p:cNvSpPr>
            <p:nvPr/>
          </p:nvSpPr>
          <p:spPr bwMode="auto">
            <a:xfrm>
              <a:off x="4064696" y="3567720"/>
              <a:ext cx="1254125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prstDash val="dash"/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" name="Title 1"/>
          <p:cNvSpPr txBox="1">
            <a:spLocks/>
          </p:cNvSpPr>
          <p:nvPr/>
        </p:nvSpPr>
        <p:spPr bwMode="auto">
          <a:xfrm>
            <a:off x="2794571" y="303090"/>
            <a:ext cx="609000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is not (just) about cheating!</a:t>
            </a:r>
            <a:endParaRPr kumimoji="0" lang="en-US" sz="3600" b="0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Goal: Accountability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599" y="3165231"/>
            <a:ext cx="7992627" cy="3287275"/>
          </a:xfrm>
        </p:spPr>
        <p:txBody>
          <a:bodyPr/>
          <a:lstStyle/>
          <a:p>
            <a:r>
              <a:rPr lang="en-US" smtClean="0"/>
              <a:t>We want Alice to be able to</a:t>
            </a:r>
          </a:p>
          <a:p>
            <a:pPr lvl="1"/>
            <a:r>
              <a:rPr lang="en-US" smtClean="0">
                <a:solidFill>
                  <a:srgbClr val="FF6600"/>
                </a:solidFill>
              </a:rPr>
              <a:t>Detect</a:t>
            </a:r>
            <a:r>
              <a:rPr lang="en-US" smtClean="0"/>
              <a:t> when the remote machine is faulty</a:t>
            </a:r>
          </a:p>
          <a:p>
            <a:pPr lvl="1"/>
            <a:r>
              <a:rPr lang="en-US" smtClean="0">
                <a:solidFill>
                  <a:srgbClr val="FF6600"/>
                </a:solidFill>
              </a:rPr>
              <a:t>Obtain evidence</a:t>
            </a:r>
            <a:r>
              <a:rPr lang="en-US" smtClean="0">
                <a:solidFill>
                  <a:srgbClr val="FF9900"/>
                </a:solidFill>
              </a:rPr>
              <a:t> </a:t>
            </a:r>
            <a:r>
              <a:rPr lang="en-US" smtClean="0"/>
              <a:t>of the fault that would convince a third party</a:t>
            </a:r>
          </a:p>
          <a:p>
            <a:endParaRPr lang="en-US" sz="1000" smtClean="0"/>
          </a:p>
          <a:p>
            <a:r>
              <a:rPr lang="en-US" smtClean="0"/>
              <a:t>Challenges:</a:t>
            </a:r>
          </a:p>
          <a:p>
            <a:pPr lvl="1"/>
            <a:r>
              <a:rPr lang="en-US" smtClean="0"/>
              <a:t>Alice and Bob may not trust each other</a:t>
            </a:r>
          </a:p>
          <a:p>
            <a:pPr lvl="2"/>
            <a:r>
              <a:rPr lang="en-US" smtClean="0"/>
              <a:t>Possibility of intentional misbehavior (example: cheating)</a:t>
            </a:r>
          </a:p>
          <a:p>
            <a:pPr lvl="1"/>
            <a:r>
              <a:rPr lang="en-US" smtClean="0"/>
              <a:t>Neither Alice nor Bob may understand how the software works</a:t>
            </a:r>
          </a:p>
          <a:p>
            <a:pPr lvl="2"/>
            <a:r>
              <a:rPr lang="en-US" smtClean="0"/>
              <a:t>Binary only - no specification of the correct behavior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OSDI (October 4, 2010)</a:t>
            </a:r>
            <a:endParaRPr lang="en-GB"/>
          </a:p>
        </p:txBody>
      </p:sp>
      <p:grpSp>
        <p:nvGrpSpPr>
          <p:cNvPr id="7" name="Group 6"/>
          <p:cNvGrpSpPr/>
          <p:nvPr/>
        </p:nvGrpSpPr>
        <p:grpSpPr>
          <a:xfrm>
            <a:off x="1870686" y="1215851"/>
            <a:ext cx="5950749" cy="1875588"/>
            <a:chOff x="2948683" y="2969232"/>
            <a:chExt cx="3789363" cy="1194351"/>
          </a:xfrm>
        </p:grpSpPr>
        <p:pic>
          <p:nvPicPr>
            <p:cNvPr id="8" name="Picture 4" descr="MCj04326240000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187183" y="3358170"/>
              <a:ext cx="541338" cy="541337"/>
            </a:xfrm>
            <a:prstGeom prst="rect">
              <a:avLst/>
            </a:prstGeom>
            <a:noFill/>
          </p:spPr>
        </p:pic>
        <p:pic>
          <p:nvPicPr>
            <p:cNvPr id="9" name="Picture 5" descr="MCj04326230000[1]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955033" y="3367695"/>
              <a:ext cx="534988" cy="534987"/>
            </a:xfrm>
            <a:prstGeom prst="rect">
              <a:avLst/>
            </a:prstGeom>
            <a:noFill/>
          </p:spPr>
        </p:pic>
        <p:sp>
          <p:nvSpPr>
            <p:cNvPr id="10" name="Cloud"/>
            <p:cNvSpPr>
              <a:spLocks noChangeAspect="1" noEditPoints="1" noChangeArrowheads="1"/>
            </p:cNvSpPr>
            <p:nvPr/>
          </p:nvSpPr>
          <p:spPr bwMode="auto">
            <a:xfrm>
              <a:off x="4286946" y="3320070"/>
              <a:ext cx="796925" cy="533400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C0C0C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4248846" y="3869345"/>
              <a:ext cx="917575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/>
                <a:t>Network</a:t>
              </a:r>
            </a:p>
          </p:txBody>
        </p:sp>
        <p:pic>
          <p:nvPicPr>
            <p:cNvPr id="12" name="Picture 11" descr="MCj04315760000[1]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312471" y="3170845"/>
              <a:ext cx="874712" cy="881062"/>
            </a:xfrm>
            <a:prstGeom prst="rect">
              <a:avLst/>
            </a:prstGeom>
            <a:noFill/>
          </p:spPr>
        </p:pic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5422008" y="3464532"/>
              <a:ext cx="141288" cy="141288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2948683" y="3870932"/>
              <a:ext cx="585788" cy="292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800"/>
                <a:t>Alice</a:t>
              </a:r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6152258" y="3864582"/>
              <a:ext cx="585788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/>
                <a:t>Bob</a:t>
              </a:r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4910833" y="2969232"/>
              <a:ext cx="1138238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 smtClean="0"/>
                <a:t>Software</a:t>
              </a:r>
              <a:endParaRPr lang="en-US" sz="1600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5491858" y="3243870"/>
              <a:ext cx="0" cy="2127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pic>
          <p:nvPicPr>
            <p:cNvPr id="18" name="Picture 22" descr="MCj04316320000[1]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494783" y="3358170"/>
              <a:ext cx="584200" cy="584200"/>
            </a:xfrm>
            <a:prstGeom prst="rect">
              <a:avLst/>
            </a:prstGeom>
            <a:noFill/>
          </p:spPr>
        </p:pic>
        <p:sp>
          <p:nvSpPr>
            <p:cNvPr id="19" name="Line 26"/>
            <p:cNvSpPr>
              <a:spLocks noChangeShapeType="1"/>
            </p:cNvSpPr>
            <p:nvPr/>
          </p:nvSpPr>
          <p:spPr bwMode="auto">
            <a:xfrm>
              <a:off x="4064696" y="3567720"/>
              <a:ext cx="1254125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prstDash val="dash"/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599" y="1567543"/>
            <a:ext cx="7918269" cy="4623707"/>
          </a:xfrm>
        </p:spPr>
        <p:txBody>
          <a:bodyPr/>
          <a:lstStyle/>
          <a:p>
            <a:r>
              <a:rPr lang="en-US" smtClean="0">
                <a:solidFill>
                  <a:srgbClr val="33CC33"/>
                </a:solidFill>
              </a:rPr>
              <a:t>Problem: Detecting faults on remote machines</a:t>
            </a:r>
          </a:p>
          <a:p>
            <a:pPr lvl="1"/>
            <a:r>
              <a:rPr lang="en-US" smtClean="0">
                <a:solidFill>
                  <a:srgbClr val="33CC33"/>
                </a:solidFill>
              </a:rPr>
              <a:t>Example: Cheating in multiplayer games</a:t>
            </a:r>
          </a:p>
          <a:p>
            <a:endParaRPr lang="en-US" smtClean="0"/>
          </a:p>
          <a:p>
            <a:r>
              <a:rPr lang="en-US" smtClean="0">
                <a:solidFill>
                  <a:srgbClr val="FF9900"/>
                </a:solidFill>
              </a:rPr>
              <a:t>Solution: Accountable Virtual Machines</a:t>
            </a:r>
          </a:p>
          <a:p>
            <a:pPr lvl="1"/>
            <a:endParaRPr lang="en-US" smtClean="0"/>
          </a:p>
          <a:p>
            <a:r>
              <a:rPr lang="en-US" smtClean="0"/>
              <a:t>Evaluation</a:t>
            </a:r>
          </a:p>
          <a:p>
            <a:pPr lvl="1"/>
            <a:r>
              <a:rPr lang="en-US" smtClean="0"/>
              <a:t>Using earlier example (cheating in Counterstrike)</a:t>
            </a:r>
          </a:p>
          <a:p>
            <a:pPr lvl="1"/>
            <a:endParaRPr lang="en-US" smtClean="0"/>
          </a:p>
          <a:p>
            <a:r>
              <a:rPr lang="en-US" smtClean="0"/>
              <a:t>Summary</a:t>
            </a:r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OSDI (October 4, 2010)</a:t>
            </a:r>
            <a:endParaRPr lang="en-GB"/>
          </a:p>
        </p:txBody>
      </p:sp>
      <p:grpSp>
        <p:nvGrpSpPr>
          <p:cNvPr id="7" name="Group 6"/>
          <p:cNvGrpSpPr/>
          <p:nvPr/>
        </p:nvGrpSpPr>
        <p:grpSpPr>
          <a:xfrm>
            <a:off x="7701739" y="3057575"/>
            <a:ext cx="698320" cy="419100"/>
            <a:chOff x="6143624" y="2514600"/>
            <a:chExt cx="698320" cy="419100"/>
          </a:xfrm>
        </p:grpSpPr>
        <p:sp>
          <p:nvSpPr>
            <p:cNvPr id="8" name="Right Arrow 7"/>
            <p:cNvSpPr/>
            <p:nvPr/>
          </p:nvSpPr>
          <p:spPr bwMode="auto">
            <a:xfrm rot="10800000">
              <a:off x="6143624" y="2514600"/>
              <a:ext cx="695325" cy="419100"/>
            </a:xfrm>
            <a:prstGeom prst="rightArrow">
              <a:avLst/>
            </a:prstGeom>
            <a:solidFill>
              <a:srgbClr val="FF99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315838" y="2600325"/>
              <a:ext cx="5261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smtClean="0">
                  <a:latin typeface="Arial" pitchFamily="34" charset="0"/>
                  <a:cs typeface="Arial" pitchFamily="34" charset="0"/>
                </a:rPr>
                <a:t>NEXT</a:t>
              </a:r>
              <a:endParaRPr lang="en-US" sz="100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Straight Connector 60"/>
          <p:cNvCxnSpPr/>
          <p:nvPr/>
        </p:nvCxnSpPr>
        <p:spPr bwMode="auto">
          <a:xfrm rot="10800000">
            <a:off x="4161034" y="2321961"/>
            <a:ext cx="832206" cy="60617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Overview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2207" y="3744097"/>
            <a:ext cx="7971889" cy="2687525"/>
          </a:xfrm>
        </p:spPr>
        <p:txBody>
          <a:bodyPr/>
          <a:lstStyle/>
          <a:p>
            <a:r>
              <a:rPr lang="en-US" smtClean="0"/>
              <a:t>Bob runs Alice's software image in an AVM</a:t>
            </a:r>
          </a:p>
          <a:p>
            <a:pPr lvl="1"/>
            <a:r>
              <a:rPr lang="en-US" smtClean="0"/>
              <a:t>AVM maintains a log of network in-/outputs</a:t>
            </a:r>
          </a:p>
          <a:p>
            <a:r>
              <a:rPr lang="en-US" smtClean="0"/>
              <a:t>Alice can check this log with a reference image</a:t>
            </a:r>
          </a:p>
          <a:p>
            <a:pPr lvl="1"/>
            <a:r>
              <a:rPr lang="en-US" smtClean="0"/>
              <a:t>AVM </a:t>
            </a:r>
            <a:r>
              <a:rPr lang="en-US" smtClean="0">
                <a:solidFill>
                  <a:srgbClr val="FF6600"/>
                </a:solidFill>
              </a:rPr>
              <a:t>correct</a:t>
            </a:r>
            <a:r>
              <a:rPr lang="en-US" smtClean="0"/>
              <a:t>: Reference image can produce same network outputs when started in same state and given same inputs</a:t>
            </a:r>
            <a:endParaRPr lang="en-US" smtClean="0">
              <a:solidFill>
                <a:srgbClr val="FF9900"/>
              </a:solidFill>
            </a:endParaRPr>
          </a:p>
          <a:p>
            <a:pPr lvl="1"/>
            <a:r>
              <a:rPr lang="en-US" smtClean="0"/>
              <a:t>AVM </a:t>
            </a:r>
            <a:r>
              <a:rPr lang="en-US" smtClean="0">
                <a:solidFill>
                  <a:srgbClr val="FF6600"/>
                </a:solidFill>
              </a:rPr>
              <a:t>faulty</a:t>
            </a:r>
            <a:r>
              <a:rPr lang="en-US" smtClean="0"/>
              <a:t>: Otherwise</a:t>
            </a:r>
            <a:endParaRPr lang="en-US">
              <a:solidFill>
                <a:srgbClr val="FF99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OSDI (October 4, 2010)</a:t>
            </a:r>
            <a:endParaRPr lang="en-GB"/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2978331" y="2894328"/>
            <a:ext cx="4077924" cy="871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8" name="Picture 48" descr="MCj0431576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2059" y="2408697"/>
            <a:ext cx="904694" cy="911126"/>
          </a:xfrm>
          <a:prstGeom prst="rect">
            <a:avLst/>
          </a:prstGeom>
          <a:noFill/>
        </p:spPr>
      </p:pic>
      <p:grpSp>
        <p:nvGrpSpPr>
          <p:cNvPr id="10" name="Group 9"/>
          <p:cNvGrpSpPr/>
          <p:nvPr/>
        </p:nvGrpSpPr>
        <p:grpSpPr>
          <a:xfrm>
            <a:off x="4375004" y="2481934"/>
            <a:ext cx="1346526" cy="868104"/>
            <a:chOff x="4335816" y="3027070"/>
            <a:chExt cx="1346526" cy="868104"/>
          </a:xfrm>
        </p:grpSpPr>
        <p:sp>
          <p:nvSpPr>
            <p:cNvPr id="11" name="Cloud"/>
            <p:cNvSpPr>
              <a:spLocks noChangeAspect="1" noEditPoints="1" noChangeArrowheads="1"/>
            </p:cNvSpPr>
            <p:nvPr/>
          </p:nvSpPr>
          <p:spPr bwMode="auto">
            <a:xfrm rot="268469">
              <a:off x="4335816" y="3027070"/>
              <a:ext cx="1295267" cy="868104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noFill/>
              <a:miter lim="800000"/>
              <a:headEnd/>
              <a:tailEnd/>
            </a:ln>
            <a:effectLst>
              <a:outerShdw blurRad="508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336868" y="3239589"/>
              <a:ext cx="134547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Network</a:t>
              </a:r>
              <a:endParaRPr lang="en-US"/>
            </a:p>
          </p:txBody>
        </p:sp>
      </p:grpSp>
      <p:sp>
        <p:nvSpPr>
          <p:cNvPr id="13" name="Donut 12"/>
          <p:cNvSpPr/>
          <p:nvPr/>
        </p:nvSpPr>
        <p:spPr bwMode="auto">
          <a:xfrm>
            <a:off x="1814448" y="2409226"/>
            <a:ext cx="587829" cy="209006"/>
          </a:xfrm>
          <a:prstGeom prst="donut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9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1685156" y="2478995"/>
            <a:ext cx="815658" cy="815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 descr="MCj0432624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97631" y="2450044"/>
            <a:ext cx="807047" cy="807047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1696882" y="3243417"/>
            <a:ext cx="849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Alice</a:t>
            </a:r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748820" y="3201706"/>
            <a:ext cx="849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Bob</a:t>
            </a:r>
            <a:endParaRPr lang="en-US"/>
          </a:p>
        </p:txBody>
      </p:sp>
      <p:pic>
        <p:nvPicPr>
          <p:cNvPr id="18" name="Picture 37" descr="MCj0431632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99974" y="2480862"/>
            <a:ext cx="898679" cy="898679"/>
          </a:xfrm>
          <a:prstGeom prst="rect">
            <a:avLst/>
          </a:prstGeom>
          <a:noFill/>
        </p:spPr>
      </p:pic>
      <p:pic>
        <p:nvPicPr>
          <p:cNvPr id="41" name="Picture 2" descr="C:\Users\ahae\AppData\Local\Microsoft\Windows\Temporary Internet Files\Content.IE5\WLXXAP26\MCj04315730000[1]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40431" y="2621204"/>
            <a:ext cx="662030" cy="666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" name="Rectangle 45"/>
          <p:cNvSpPr/>
          <p:nvPr/>
        </p:nvSpPr>
        <p:spPr bwMode="auto">
          <a:xfrm>
            <a:off x="6565187" y="1006868"/>
            <a:ext cx="1058238" cy="1099334"/>
          </a:xfrm>
          <a:prstGeom prst="rect">
            <a:avLst/>
          </a:prstGeom>
          <a:solidFill>
            <a:srgbClr val="97FF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945224" y="1370073"/>
            <a:ext cx="1058238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smtClean="0">
                <a:solidFill>
                  <a:srgbClr val="FF0000"/>
                </a:solidFill>
              </a:rPr>
              <a:t>Virtual</a:t>
            </a:r>
            <a:br>
              <a:rPr lang="en-US" sz="1600" smtClean="0">
                <a:solidFill>
                  <a:srgbClr val="FF0000"/>
                </a:solidFill>
              </a:rPr>
            </a:br>
            <a:r>
              <a:rPr lang="en-US" sz="1600" smtClean="0">
                <a:solidFill>
                  <a:srgbClr val="FF0000"/>
                </a:solidFill>
              </a:rPr>
              <a:t>machine</a:t>
            </a:r>
            <a:br>
              <a:rPr lang="en-US" sz="1600" smtClean="0">
                <a:solidFill>
                  <a:srgbClr val="FF0000"/>
                </a:solidFill>
              </a:rPr>
            </a:br>
            <a:r>
              <a:rPr lang="en-US" sz="1600" smtClean="0">
                <a:solidFill>
                  <a:srgbClr val="FF0000"/>
                </a:solidFill>
              </a:rPr>
              <a:t>image</a:t>
            </a:r>
            <a:endParaRPr lang="en-US" sz="1600">
              <a:solidFill>
                <a:srgbClr val="FF0000"/>
              </a:solidFill>
            </a:endParaRPr>
          </a:p>
        </p:txBody>
      </p:sp>
      <p:cxnSp>
        <p:nvCxnSpPr>
          <p:cNvPr id="49" name="Straight Arrow Connector 48"/>
          <p:cNvCxnSpPr>
            <a:stCxn id="47" idx="2"/>
            <a:endCxn id="41" idx="0"/>
          </p:cNvCxnSpPr>
          <p:nvPr/>
        </p:nvCxnSpPr>
        <p:spPr bwMode="auto">
          <a:xfrm rot="5400000">
            <a:off x="1262828" y="2409689"/>
            <a:ext cx="420134" cy="289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0" name="Rectangle 49"/>
          <p:cNvSpPr/>
          <p:nvPr/>
        </p:nvSpPr>
        <p:spPr bwMode="auto">
          <a:xfrm>
            <a:off x="6563475" y="2137024"/>
            <a:ext cx="1058238" cy="285964"/>
          </a:xfrm>
          <a:prstGeom prst="rect">
            <a:avLst/>
          </a:prstGeom>
          <a:solidFill>
            <a:srgbClr val="97FF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AVMM</a:t>
            </a:r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6984799" y="965770"/>
            <a:ext cx="6811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AVM</a:t>
            </a:r>
            <a:endParaRPr lang="en-US"/>
          </a:p>
        </p:txBody>
      </p:sp>
      <p:pic>
        <p:nvPicPr>
          <p:cNvPr id="52" name="Picture 2" descr="C:\Users\ahae\AppData\Local\Microsoft\Windows\Temporary Internet Files\Content.IE5\WLXXAP26\MCj04315730000[1]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48408" y="1324948"/>
            <a:ext cx="662030" cy="666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" name="TextBox 52"/>
          <p:cNvSpPr txBox="1"/>
          <p:nvPr/>
        </p:nvSpPr>
        <p:spPr>
          <a:xfrm>
            <a:off x="4530995" y="451873"/>
            <a:ext cx="1594206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smtClean="0">
                <a:solidFill>
                  <a:srgbClr val="FF0000"/>
                </a:solidFill>
              </a:rPr>
              <a:t>Accountable</a:t>
            </a:r>
            <a:br>
              <a:rPr lang="en-US" sz="1600" smtClean="0">
                <a:solidFill>
                  <a:srgbClr val="FF0000"/>
                </a:solidFill>
              </a:rPr>
            </a:br>
            <a:r>
              <a:rPr lang="en-US" sz="1600" smtClean="0">
                <a:solidFill>
                  <a:srgbClr val="FF0000"/>
                </a:solidFill>
              </a:rPr>
              <a:t>Virtual Machine</a:t>
            </a:r>
            <a:br>
              <a:rPr lang="en-US" sz="1600" smtClean="0">
                <a:solidFill>
                  <a:srgbClr val="FF0000"/>
                </a:solidFill>
              </a:rPr>
            </a:br>
            <a:r>
              <a:rPr lang="en-US" sz="1600" smtClean="0">
                <a:solidFill>
                  <a:srgbClr val="FF0000"/>
                </a:solidFill>
              </a:rPr>
              <a:t>(AVM)</a:t>
            </a:r>
            <a:endParaRPr lang="en-US" sz="1600">
              <a:solidFill>
                <a:srgbClr val="FF0000"/>
              </a:solidFill>
            </a:endParaRPr>
          </a:p>
        </p:txBody>
      </p:sp>
      <p:cxnSp>
        <p:nvCxnSpPr>
          <p:cNvPr id="55" name="Straight Arrow Connector 54"/>
          <p:cNvCxnSpPr/>
          <p:nvPr/>
        </p:nvCxnSpPr>
        <p:spPr bwMode="auto">
          <a:xfrm>
            <a:off x="6082301" y="976045"/>
            <a:ext cx="544530" cy="21575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4534929" y="1475491"/>
            <a:ext cx="168116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smtClean="0">
                <a:solidFill>
                  <a:srgbClr val="FF0000"/>
                </a:solidFill>
              </a:rPr>
              <a:t>Accountable</a:t>
            </a:r>
            <a:br>
              <a:rPr lang="en-US" sz="1600" smtClean="0">
                <a:solidFill>
                  <a:srgbClr val="FF0000"/>
                </a:solidFill>
              </a:rPr>
            </a:br>
            <a:r>
              <a:rPr lang="en-US" sz="1600" smtClean="0">
                <a:solidFill>
                  <a:srgbClr val="FF0000"/>
                </a:solidFill>
              </a:rPr>
              <a:t>Virtual Machine Monitor (AVMM)</a:t>
            </a:r>
            <a:endParaRPr lang="en-US" sz="1600">
              <a:solidFill>
                <a:srgbClr val="FF0000"/>
              </a:solidFill>
            </a:endParaRPr>
          </a:p>
        </p:txBody>
      </p:sp>
      <p:cxnSp>
        <p:nvCxnSpPr>
          <p:cNvPr id="58" name="Straight Arrow Connector 57"/>
          <p:cNvCxnSpPr/>
          <p:nvPr/>
        </p:nvCxnSpPr>
        <p:spPr bwMode="auto">
          <a:xfrm>
            <a:off x="6113124" y="1910993"/>
            <a:ext cx="565078" cy="29795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1026" name="Picture 2" descr="C:\Users\Andreas Haeberlen\AppData\Local\Microsoft\Windows\Temporary Internet Files\Content.IE5\6OL76X0Y\MC900432569[1]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16332" y="1664415"/>
            <a:ext cx="901442" cy="901442"/>
          </a:xfrm>
          <a:prstGeom prst="rect">
            <a:avLst/>
          </a:prstGeom>
          <a:noFill/>
        </p:spPr>
      </p:pic>
      <p:sp>
        <p:nvSpPr>
          <p:cNvPr id="65" name="Rectangle 64"/>
          <p:cNvSpPr/>
          <p:nvPr/>
        </p:nvSpPr>
        <p:spPr bwMode="auto">
          <a:xfrm>
            <a:off x="8013843" y="1109609"/>
            <a:ext cx="308224" cy="110960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 bwMode="auto">
          <a:xfrm>
            <a:off x="8096036" y="2003461"/>
            <a:ext cx="133564" cy="133564"/>
          </a:xfrm>
          <a:prstGeom prst="rect">
            <a:avLst/>
          </a:prstGeom>
          <a:solidFill>
            <a:srgbClr val="0000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 bwMode="auto">
          <a:xfrm>
            <a:off x="8094323" y="1806540"/>
            <a:ext cx="133564" cy="1335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 bwMode="auto">
          <a:xfrm>
            <a:off x="8092610" y="1609619"/>
            <a:ext cx="133564" cy="133564"/>
          </a:xfrm>
          <a:prstGeom prst="rect">
            <a:avLst/>
          </a:prstGeom>
          <a:solidFill>
            <a:srgbClr val="FF99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 bwMode="auto">
          <a:xfrm>
            <a:off x="8101172" y="1412698"/>
            <a:ext cx="133564" cy="133564"/>
          </a:xfrm>
          <a:prstGeom prst="rect">
            <a:avLst/>
          </a:prstGeom>
          <a:solidFill>
            <a:srgbClr val="0000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 bwMode="auto">
          <a:xfrm>
            <a:off x="8453919" y="2022297"/>
            <a:ext cx="133564" cy="133564"/>
          </a:xfrm>
          <a:prstGeom prst="rect">
            <a:avLst/>
          </a:prstGeom>
          <a:solidFill>
            <a:srgbClr val="0000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 bwMode="auto">
          <a:xfrm>
            <a:off x="8452206" y="1825376"/>
            <a:ext cx="133564" cy="1335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 bwMode="auto">
          <a:xfrm>
            <a:off x="8450493" y="1628455"/>
            <a:ext cx="133564" cy="133564"/>
          </a:xfrm>
          <a:prstGeom prst="rect">
            <a:avLst/>
          </a:prstGeom>
          <a:solidFill>
            <a:srgbClr val="FF99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 bwMode="auto">
          <a:xfrm>
            <a:off x="8459055" y="1431534"/>
            <a:ext cx="133564" cy="133564"/>
          </a:xfrm>
          <a:prstGeom prst="rect">
            <a:avLst/>
          </a:prstGeom>
          <a:solidFill>
            <a:srgbClr val="0000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/>
          <p:cNvSpPr txBox="1"/>
          <p:nvPr/>
        </p:nvSpPr>
        <p:spPr>
          <a:xfrm>
            <a:off x="7830039" y="667820"/>
            <a:ext cx="5934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Log</a:t>
            </a:r>
            <a:endParaRPr lang="en-US"/>
          </a:p>
        </p:txBody>
      </p:sp>
      <p:sp>
        <p:nvSpPr>
          <p:cNvPr id="76" name="Oval Callout 75"/>
          <p:cNvSpPr/>
          <p:nvPr/>
        </p:nvSpPr>
        <p:spPr bwMode="auto">
          <a:xfrm>
            <a:off x="1519881" y="3362287"/>
            <a:ext cx="2212831" cy="1171253"/>
          </a:xfrm>
          <a:prstGeom prst="wedgeEllipseCallout">
            <a:avLst>
              <a:gd name="adj1" fmla="val 61204"/>
              <a:gd name="adj2" fmla="val 70350"/>
            </a:avLst>
          </a:prstGeom>
          <a:solidFill>
            <a:srgbClr val="92D05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What if Bob manipulates the log?</a:t>
            </a:r>
            <a:endParaRPr lang="en-US"/>
          </a:p>
        </p:txBody>
      </p:sp>
      <p:cxnSp>
        <p:nvCxnSpPr>
          <p:cNvPr id="78" name="Straight Connector 77"/>
          <p:cNvCxnSpPr/>
          <p:nvPr/>
        </p:nvCxnSpPr>
        <p:spPr bwMode="auto">
          <a:xfrm>
            <a:off x="3756454" y="5095427"/>
            <a:ext cx="1161535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9" name="Straight Connector 78"/>
          <p:cNvCxnSpPr/>
          <p:nvPr/>
        </p:nvCxnSpPr>
        <p:spPr bwMode="auto">
          <a:xfrm>
            <a:off x="5126804" y="5463585"/>
            <a:ext cx="313361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>
            <a:off x="6096000" y="5099546"/>
            <a:ext cx="2578443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Oval Callout 61"/>
          <p:cNvSpPr/>
          <p:nvPr/>
        </p:nvSpPr>
        <p:spPr bwMode="auto">
          <a:xfrm>
            <a:off x="5004487" y="2903837"/>
            <a:ext cx="2409567" cy="1510255"/>
          </a:xfrm>
          <a:prstGeom prst="wedgeEllipseCallout">
            <a:avLst>
              <a:gd name="adj1" fmla="val 61204"/>
              <a:gd name="adj2" fmla="val 70350"/>
            </a:avLst>
          </a:prstGeom>
          <a:solidFill>
            <a:srgbClr val="92D05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Alice must trust her own reference image</a:t>
            </a:r>
            <a:endParaRPr lang="en-US"/>
          </a:p>
        </p:txBody>
      </p:sp>
      <p:sp>
        <p:nvSpPr>
          <p:cNvPr id="81" name="Oval Callout 80"/>
          <p:cNvSpPr/>
          <p:nvPr/>
        </p:nvSpPr>
        <p:spPr bwMode="auto">
          <a:xfrm>
            <a:off x="4831492" y="3628029"/>
            <a:ext cx="3892377" cy="922961"/>
          </a:xfrm>
          <a:prstGeom prst="wedgeEllipseCallout">
            <a:avLst>
              <a:gd name="adj1" fmla="val -32354"/>
              <a:gd name="adj2" fmla="val 115079"/>
            </a:avLst>
          </a:prstGeom>
          <a:solidFill>
            <a:srgbClr val="92D05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How can Alice find this execution, if it exists?</a:t>
            </a:r>
            <a:endParaRPr lang="en-US"/>
          </a:p>
        </p:txBody>
      </p:sp>
      <p:cxnSp>
        <p:nvCxnSpPr>
          <p:cNvPr id="48" name="Straight Connector 47"/>
          <p:cNvCxnSpPr/>
          <p:nvPr/>
        </p:nvCxnSpPr>
        <p:spPr bwMode="auto">
          <a:xfrm>
            <a:off x="1621599" y="5759678"/>
            <a:ext cx="92565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1129 0.19014 L -0.00347 0.18875 L 4.72222E-6 -5.28337E-6 " pathEditMode="relative" ptsTypes="AAA">
                                      <p:cBhvr>
                                        <p:cTn id="43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858 -0.06014 L -0.11858 0.03031 " pathEditMode="relative" rAng="0" ptsTypes="AA">
                                      <p:cBhvr>
                                        <p:cTn id="5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764 0.02753 L -0.15903 0.12029 L -0.60035 0.1263 " pathEditMode="relative" rAng="0" ptsTypes="AAA">
                                      <p:cBhvr>
                                        <p:cTn id="64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" y="49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962 0.02753 L 0.00173 0.02753 L 0.00173 0.00208 " pathEditMode="relative" rAng="0" ptsTypes="AAA">
                                      <p:cBhvr>
                                        <p:cTn id="6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" y="-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033 0.15499 L -0.15903 0.15036 L -0.15712 0.05159 " pathEditMode="relative" rAng="0" ptsTypes="AAA">
                                      <p:cBhvr>
                                        <p:cTn id="76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" y="-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979 0.05808 L 0.00382 0.05808 L 0.00157 0.00116 " pathEditMode="relative" rAng="0" ptsTypes="AAA">
                                      <p:cBhvr>
                                        <p:cTn id="8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" y="-28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64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747 0.05622 L -0.15747 -0.03446 " pathEditMode="relative" rAng="0" ptsTypes="AA">
                                      <p:cBhvr>
                                        <p:cTn id="8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000"/>
                            </p:stCondLst>
                            <p:childTnLst>
                              <p:par>
                                <p:cTn id="86" presetID="1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 0.06084 L -0.37864 0.18367 L -0.15955 0.18205 L -0.15729 0.08489 " pathEditMode="relative" rAng="0" ptsTypes="AAAA">
                                      <p:cBhvr>
                                        <p:cTn id="9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" y="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823 0.08769 L 0.00313 0.08607 L 0.00087 0.0007 " pathEditMode="relative" rAng="0" ptsTypes="AAA">
                                      <p:cBhvr>
                                        <p:cTn id="10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" y="-43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64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729 0.0849 L -0.15729 -0.00416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000"/>
                            </p:stCondLst>
                            <p:childTnLst>
                              <p:par>
                                <p:cTn id="10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00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000"/>
                            </p:stCondLst>
                            <p:childTnLst>
                              <p:par>
                                <p:cTn id="11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834 0.02035 L -0.15834 0.11103 " pathEditMode="relative" rAng="0" ptsTypes="AA">
                                      <p:cBhvr>
                                        <p:cTn id="111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188 0.11175 L 0.00278 0.11615 L 0.00052 -0.00069 " pathEditMode="relative" rAng="0" ptsTypes="AAA">
                                      <p:cBhvr>
                                        <p:cTn id="11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" y="-54"/>
                                    </p:animMotion>
                                  </p:childTnLst>
                                </p:cTn>
                              </p:par>
                              <p:par>
                                <p:cTn id="118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833 0.11358 L -0.15712 0.21097 L -0.37847 0.21375 L -0.49878 0.09716 " pathEditMode="relative" rAng="0" ptsTypes="AAAA">
                                      <p:cBhvr>
                                        <p:cTn id="119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0" y="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6000"/>
                            </p:stCondLst>
                            <p:childTnLst>
                              <p:par>
                                <p:cTn id="121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50" grpId="0" animBg="1"/>
      <p:bldP spid="51" grpId="0"/>
      <p:bldP spid="53" grpId="0"/>
      <p:bldP spid="53" grpId="1"/>
      <p:bldP spid="56" grpId="0"/>
      <p:bldP spid="56" grpId="1"/>
      <p:bldP spid="65" grpId="0" animBg="1"/>
      <p:bldP spid="66" grpId="0" animBg="1"/>
      <p:bldP spid="66" grpId="1" animBg="1"/>
      <p:bldP spid="66" grpId="2" animBg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71" grpId="0" animBg="1"/>
      <p:bldP spid="71" grpId="1" animBg="1"/>
      <p:bldP spid="71" grpId="2" animBg="1"/>
      <p:bldP spid="72" grpId="0" animBg="1"/>
      <p:bldP spid="72" grpId="1" animBg="1"/>
      <p:bldP spid="72" grpId="2" animBg="1"/>
      <p:bldP spid="72" grpId="4" animBg="1"/>
      <p:bldP spid="73" grpId="0" animBg="1"/>
      <p:bldP spid="73" grpId="1" animBg="1"/>
      <p:bldP spid="73" grpId="2" animBg="1"/>
      <p:bldP spid="73" grpId="3" animBg="1"/>
      <p:bldP spid="74" grpId="0" animBg="1"/>
      <p:bldP spid="74" grpId="1" animBg="1"/>
      <p:bldP spid="74" grpId="2" animBg="1"/>
      <p:bldP spid="74" grpId="3" animBg="1"/>
      <p:bldP spid="75" grpId="0"/>
      <p:bldP spid="76" grpId="0" animBg="1"/>
      <p:bldP spid="62" grpId="0" animBg="1"/>
      <p:bldP spid="62" grpId="1" animBg="1"/>
      <p:bldP spid="8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1335640" y="3113070"/>
            <a:ext cx="1160981" cy="308225"/>
          </a:xfrm>
          <a:prstGeom prst="rect">
            <a:avLst/>
          </a:prstGeom>
          <a:solidFill>
            <a:srgbClr val="FFC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    Firing</a:t>
            </a:r>
            <a:endParaRPr lang="en-US"/>
          </a:p>
        </p:txBody>
      </p:sp>
      <p:sp>
        <p:nvSpPr>
          <p:cNvPr id="43" name="Rectangle 42"/>
          <p:cNvSpPr/>
          <p:nvPr/>
        </p:nvSpPr>
        <p:spPr bwMode="auto">
          <a:xfrm>
            <a:off x="3328827" y="2609636"/>
            <a:ext cx="1304818" cy="1356189"/>
          </a:xfrm>
          <a:prstGeom prst="rect">
            <a:avLst/>
          </a:prstGeom>
          <a:solidFill>
            <a:schemeClr val="bg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Tamper-evident logging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599" y="3981281"/>
            <a:ext cx="7837811" cy="2491439"/>
          </a:xfrm>
        </p:spPr>
        <p:txBody>
          <a:bodyPr/>
          <a:lstStyle/>
          <a:p>
            <a:r>
              <a:rPr lang="en-US" smtClean="0"/>
              <a:t>Message log is </a:t>
            </a:r>
            <a:r>
              <a:rPr lang="en-US" smtClean="0">
                <a:solidFill>
                  <a:srgbClr val="FF9900"/>
                </a:solidFill>
              </a:rPr>
              <a:t>tamper-evident</a:t>
            </a:r>
            <a:r>
              <a:rPr lang="en-US" smtClean="0"/>
              <a:t> [SOSP'07]</a:t>
            </a:r>
          </a:p>
          <a:p>
            <a:pPr lvl="1"/>
            <a:r>
              <a:rPr lang="en-US" smtClean="0"/>
              <a:t>Log is structured as a hash chain</a:t>
            </a:r>
          </a:p>
          <a:p>
            <a:pPr lvl="1"/>
            <a:r>
              <a:rPr lang="en-US" smtClean="0"/>
              <a:t>Messages contain signed authenticators</a:t>
            </a:r>
          </a:p>
          <a:p>
            <a:r>
              <a:rPr lang="en-US" smtClean="0"/>
              <a:t>Result: Alice can either...</a:t>
            </a:r>
          </a:p>
          <a:p>
            <a:pPr lvl="1"/>
            <a:r>
              <a:rPr lang="en-US" smtClean="0"/>
              <a:t>... detect that the log has been tampered with, or</a:t>
            </a:r>
          </a:p>
          <a:p>
            <a:pPr lvl="1"/>
            <a:r>
              <a:rPr lang="en-US" smtClean="0"/>
              <a:t>... get a complete log with all the observable messages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OSDI (October 4, 2010)</a:t>
            </a:r>
            <a:endParaRPr lang="en-GB"/>
          </a:p>
        </p:txBody>
      </p:sp>
      <p:pic>
        <p:nvPicPr>
          <p:cNvPr id="6" name="Picture 5" descr="smiley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30957" y="5614167"/>
            <a:ext cx="532704" cy="531169"/>
          </a:xfrm>
          <a:prstGeom prst="rect">
            <a:avLst/>
          </a:prstGeom>
        </p:spPr>
      </p:pic>
      <p:pic>
        <p:nvPicPr>
          <p:cNvPr id="7" name="Picture 6" descr="smiley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14872" y="5992599"/>
            <a:ext cx="532704" cy="53116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893532" y="1962361"/>
            <a:ext cx="3812519" cy="16804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mtClean="0"/>
              <a:t>473: SEND(Charlie, Got ammo)</a:t>
            </a:r>
          </a:p>
          <a:p>
            <a:pPr algn="l"/>
            <a:r>
              <a:rPr lang="en-US" sz="600" smtClean="0"/>
              <a:t/>
            </a:r>
            <a:br>
              <a:rPr lang="en-US" sz="600" smtClean="0"/>
            </a:br>
            <a:r>
              <a:rPr lang="en-US" smtClean="0"/>
              <a:t>472: RECV(Alice, Got medipack)</a:t>
            </a:r>
            <a:br>
              <a:rPr lang="en-US" smtClean="0"/>
            </a:br>
            <a:r>
              <a:rPr lang="en-US" sz="800" smtClean="0"/>
              <a:t/>
            </a:r>
            <a:br>
              <a:rPr lang="en-US" sz="800" smtClean="0"/>
            </a:br>
            <a:r>
              <a:rPr lang="en-US" smtClean="0"/>
              <a:t>471: SEND(Charlie, Moving left)</a:t>
            </a:r>
            <a:br>
              <a:rPr lang="en-US" smtClean="0"/>
            </a:br>
            <a:r>
              <a:rPr lang="en-US" sz="800" smtClean="0"/>
              <a:t/>
            </a:r>
            <a:br>
              <a:rPr lang="en-US" sz="800" smtClean="0"/>
            </a:br>
            <a:r>
              <a:rPr lang="en-US" smtClean="0"/>
              <a:t>...</a:t>
            </a:r>
          </a:p>
        </p:txBody>
      </p:sp>
      <p:pic>
        <p:nvPicPr>
          <p:cNvPr id="9" name="Picture 48" descr="MCj0431576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01716" y="2932679"/>
            <a:ext cx="904694" cy="911126"/>
          </a:xfrm>
          <a:prstGeom prst="rect">
            <a:avLst/>
          </a:prstGeom>
          <a:noFill/>
        </p:spPr>
      </p:pic>
      <p:sp>
        <p:nvSpPr>
          <p:cNvPr id="12" name="Oval 11"/>
          <p:cNvSpPr/>
          <p:nvPr/>
        </p:nvSpPr>
        <p:spPr bwMode="auto">
          <a:xfrm>
            <a:off x="4438436" y="1654138"/>
            <a:ext cx="195209" cy="195209"/>
          </a:xfrm>
          <a:prstGeom prst="ellipse">
            <a:avLst/>
          </a:prstGeom>
          <a:solidFill>
            <a:srgbClr val="00CC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 bwMode="auto">
          <a:xfrm>
            <a:off x="4436724" y="2083940"/>
            <a:ext cx="195209" cy="195209"/>
          </a:xfrm>
          <a:prstGeom prst="ellipse">
            <a:avLst/>
          </a:prstGeom>
          <a:solidFill>
            <a:srgbClr val="00CC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 bwMode="auto">
          <a:xfrm>
            <a:off x="4435012" y="2503468"/>
            <a:ext cx="195209" cy="195209"/>
          </a:xfrm>
          <a:prstGeom prst="ellipse">
            <a:avLst/>
          </a:prstGeom>
          <a:solidFill>
            <a:srgbClr val="00CC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 bwMode="auto">
          <a:xfrm>
            <a:off x="4433300" y="2933270"/>
            <a:ext cx="195209" cy="195209"/>
          </a:xfrm>
          <a:prstGeom prst="ellipse">
            <a:avLst/>
          </a:prstGeom>
          <a:solidFill>
            <a:srgbClr val="00CC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>
            <a:endCxn id="15" idx="4"/>
          </p:cNvCxnSpPr>
          <p:nvPr/>
        </p:nvCxnSpPr>
        <p:spPr bwMode="auto">
          <a:xfrm rot="5400000" flipH="1" flipV="1">
            <a:off x="4415319" y="3244063"/>
            <a:ext cx="231170" cy="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stCxn id="15" idx="0"/>
            <a:endCxn id="14" idx="4"/>
          </p:cNvCxnSpPr>
          <p:nvPr/>
        </p:nvCxnSpPr>
        <p:spPr bwMode="auto">
          <a:xfrm rot="5400000" flipH="1" flipV="1">
            <a:off x="4414465" y="2815118"/>
            <a:ext cx="234593" cy="171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14" idx="0"/>
            <a:endCxn id="13" idx="4"/>
          </p:cNvCxnSpPr>
          <p:nvPr/>
        </p:nvCxnSpPr>
        <p:spPr bwMode="auto">
          <a:xfrm rot="5400000" flipH="1" flipV="1">
            <a:off x="4421314" y="2390453"/>
            <a:ext cx="224319" cy="171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>
            <a:stCxn id="13" idx="0"/>
            <a:endCxn id="12" idx="4"/>
          </p:cNvCxnSpPr>
          <p:nvPr/>
        </p:nvCxnSpPr>
        <p:spPr bwMode="auto">
          <a:xfrm rot="5400000" flipH="1" flipV="1">
            <a:off x="4417889" y="1965788"/>
            <a:ext cx="234593" cy="171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>
            <a:endCxn id="15" idx="6"/>
          </p:cNvCxnSpPr>
          <p:nvPr/>
        </p:nvCxnSpPr>
        <p:spPr bwMode="auto">
          <a:xfrm rot="10800000">
            <a:off x="4628510" y="3030876"/>
            <a:ext cx="323635" cy="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/>
          <p:nvPr/>
        </p:nvCxnSpPr>
        <p:spPr bwMode="auto">
          <a:xfrm rot="10800000">
            <a:off x="4626798" y="2607923"/>
            <a:ext cx="323635" cy="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rot="10800000">
            <a:off x="4625086" y="2174696"/>
            <a:ext cx="323635" cy="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 rot="10800000">
            <a:off x="4623374" y="1751743"/>
            <a:ext cx="323635" cy="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4891820" y="1549681"/>
            <a:ext cx="29148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mtClean="0"/>
              <a:t>474: SEND(Alice, Firing)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4294598" y="1520575"/>
            <a:ext cx="4387065" cy="2116477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7062715" y="3164441"/>
            <a:ext cx="15938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Moving right</a:t>
            </a:r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 bwMode="auto">
          <a:xfrm flipV="1">
            <a:off x="7181636" y="2887039"/>
            <a:ext cx="1356189" cy="22603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" name="Oval 48"/>
          <p:cNvSpPr/>
          <p:nvPr/>
        </p:nvSpPr>
        <p:spPr bwMode="auto">
          <a:xfrm>
            <a:off x="4181582" y="1417834"/>
            <a:ext cx="688369" cy="595901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 bwMode="auto">
          <a:xfrm>
            <a:off x="1169542" y="2946972"/>
            <a:ext cx="856966" cy="741851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 bwMode="auto">
          <a:xfrm>
            <a:off x="2835668" y="1469205"/>
            <a:ext cx="1058238" cy="1099334"/>
          </a:xfrm>
          <a:prstGeom prst="rect">
            <a:avLst/>
          </a:prstGeom>
          <a:solidFill>
            <a:srgbClr val="97FF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 bwMode="auto">
          <a:xfrm>
            <a:off x="2833956" y="2609635"/>
            <a:ext cx="1058238" cy="285964"/>
          </a:xfrm>
          <a:prstGeom prst="rect">
            <a:avLst/>
          </a:prstGeom>
          <a:solidFill>
            <a:srgbClr val="97FF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AVMM</a:t>
            </a:r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3255280" y="1428107"/>
            <a:ext cx="6811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AVM</a:t>
            </a:r>
            <a:endParaRPr lang="en-US"/>
          </a:p>
        </p:txBody>
      </p:sp>
      <p:pic>
        <p:nvPicPr>
          <p:cNvPr id="54" name="Picture 2" descr="C:\Users\ahae\AppData\Local\Microsoft\Windows\Temporary Internet Files\Content.IE5\WLXXAP26\MCj0431573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18889" y="1787285"/>
            <a:ext cx="662030" cy="666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55" descr="MCj0431599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11159" y="3236483"/>
            <a:ext cx="434975" cy="434975"/>
          </a:xfrm>
          <a:prstGeom prst="rect">
            <a:avLst/>
          </a:prstGeom>
          <a:noFill/>
        </p:spPr>
      </p:pic>
      <p:sp>
        <p:nvSpPr>
          <p:cNvPr id="44" name="Oval 43"/>
          <p:cNvSpPr/>
          <p:nvPr/>
        </p:nvSpPr>
        <p:spPr bwMode="auto">
          <a:xfrm>
            <a:off x="1426395" y="3162727"/>
            <a:ext cx="195209" cy="195209"/>
          </a:xfrm>
          <a:prstGeom prst="ellipse">
            <a:avLst/>
          </a:prstGeom>
          <a:solidFill>
            <a:srgbClr val="00CC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701 -2.41499E-6 L -0.00104 -2.41499E-6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038 -0.22137 C 0.27083 -0.25329 0.21128 -0.28499 0.15625 -0.24821 C 0.10121 -0.21119 0.05052 -0.10571 3.33333E-6 -1.68864E-6 " pathEditMode="relative" rAng="0" ptsTypes="aaA">
                                      <p:cBhvr>
                                        <p:cTn id="6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" y="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8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00"/>
                            </p:stCondLst>
                            <p:childTnLst>
                              <p:par>
                                <p:cTn id="97" presetID="1" presetClass="entr" presetSubtype="0" fill="hold" grpId="2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600"/>
                            </p:stCondLst>
                            <p:childTnLst>
                              <p:par>
                                <p:cTn id="102" presetID="1" presetClass="exit" presetSubtype="0" fill="hold" grpId="3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3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900"/>
                            </p:stCondLst>
                            <p:childTnLst>
                              <p:par>
                                <p:cTn id="107" presetID="1" presetClass="entr" presetSubtype="0" fill="hold" grpId="4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4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8" grpId="0"/>
      <p:bldP spid="12" grpId="0" animBg="1"/>
      <p:bldP spid="13" grpId="0" animBg="1"/>
      <p:bldP spid="14" grpId="0" animBg="1"/>
      <p:bldP spid="15" grpId="0" animBg="1"/>
      <p:bldP spid="35" grpId="0"/>
      <p:bldP spid="36" grpId="0" animBg="1"/>
      <p:bldP spid="45" grpId="0"/>
      <p:bldP spid="49" grpId="0" animBg="1"/>
      <p:bldP spid="49" grpId="1" animBg="1"/>
      <p:bldP spid="49" grpId="2" animBg="1"/>
      <p:bldP spid="49" grpId="3" animBg="1"/>
      <p:bldP spid="49" grpId="4" animBg="1"/>
      <p:bldP spid="50" grpId="0" animBg="1"/>
      <p:bldP spid="50" grpId="1" animBg="1"/>
      <p:bldP spid="50" grpId="2" animBg="1"/>
      <p:bldP spid="50" grpId="3" animBg="1"/>
      <p:bldP spid="50" grpId="4" animBg="1"/>
      <p:bldP spid="44" grpId="0" animBg="1"/>
      <p:bldP spid="44" grpId="1" animBg="1"/>
    </p:bldLst>
  </p:timing>
</p:sld>
</file>

<file path=ppt/theme/theme1.xml><?xml version="1.0" encoding="utf-8"?>
<a:theme xmlns:a="http://schemas.openxmlformats.org/drawingml/2006/main" name="lecture">
  <a:themeElements>
    <a:clrScheme name="lecture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lectur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lectur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26634</TotalTime>
  <Words>1319</Words>
  <Application>Microsoft Office PowerPoint</Application>
  <PresentationFormat>On-screen Show (4:3)</PresentationFormat>
  <Paragraphs>359</Paragraphs>
  <Slides>22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lecture</vt:lpstr>
      <vt:lpstr>Accountable Virtual Machines</vt:lpstr>
      <vt:lpstr>Scenario: Multiplayer game</vt:lpstr>
      <vt:lpstr>What Alice sees</vt:lpstr>
      <vt:lpstr>Could Bob be cheating?</vt:lpstr>
      <vt:lpstr>This talk</vt:lpstr>
      <vt:lpstr>Goal: Accountability</vt:lpstr>
      <vt:lpstr>Outline</vt:lpstr>
      <vt:lpstr>Overview</vt:lpstr>
      <vt:lpstr>Tamper-evident logging</vt:lpstr>
      <vt:lpstr>Execution logging</vt:lpstr>
      <vt:lpstr>Auditing and replay</vt:lpstr>
      <vt:lpstr>AVM properties</vt:lpstr>
      <vt:lpstr>Outline</vt:lpstr>
      <vt:lpstr>Methodology</vt:lpstr>
      <vt:lpstr>Evaluation topics</vt:lpstr>
      <vt:lpstr>AVMs can detect real cheats</vt:lpstr>
      <vt:lpstr>AVMs can detect real cheats</vt:lpstr>
      <vt:lpstr>Impact on frame rate</vt:lpstr>
      <vt:lpstr>Cost of auditing</vt:lpstr>
      <vt:lpstr>Online auditing</vt:lpstr>
      <vt:lpstr>Summary</vt:lpstr>
      <vt:lpstr>Thank you!</vt:lpstr>
    </vt:vector>
  </TitlesOfParts>
  <Manager>Peter Druschel</Manager>
  <Company>Rice University / Max Planck Institute for Software Systems</Company>
  <LinksUpToDate>false</LinksUpToDate>
  <SharedDoc>false</SharedDoc>
  <HyperlinkBase>http://www.cs.rice.edu/~ahae/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Accountable Virtual Machines</dc:title>
  <dc:creator>Andreas Haeberlen</dc:creator>
  <cp:keywords>Accountability, AVM, AVMM, Tamper-evident log, Byzantine, fault detection, evidence</cp:keywords>
  <cp:lastModifiedBy>Andreas Haeberlen</cp:lastModifiedBy>
  <cp:revision>4093</cp:revision>
  <dcterms:created xsi:type="dcterms:W3CDTF">1999-05-23T11:18:07Z</dcterms:created>
  <dcterms:modified xsi:type="dcterms:W3CDTF">2010-10-05T21:55:52Z</dcterms:modified>
  <cp:category>OSDI 2010 presentation</cp:category>
</cp:coreProperties>
</file>